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5" r:id="rId5"/>
  </p:sldMasterIdLst>
  <p:notesMasterIdLst>
    <p:notesMasterId r:id="rId23"/>
  </p:notesMasterIdLst>
  <p:sldIdLst>
    <p:sldId id="298" r:id="rId6"/>
    <p:sldId id="297" r:id="rId7"/>
    <p:sldId id="291" r:id="rId8"/>
    <p:sldId id="308" r:id="rId9"/>
    <p:sldId id="307" r:id="rId10"/>
    <p:sldId id="302" r:id="rId11"/>
    <p:sldId id="309" r:id="rId12"/>
    <p:sldId id="267" r:id="rId13"/>
    <p:sldId id="268" r:id="rId14"/>
    <p:sldId id="300" r:id="rId15"/>
    <p:sldId id="306" r:id="rId16"/>
    <p:sldId id="288" r:id="rId17"/>
    <p:sldId id="299" r:id="rId18"/>
    <p:sldId id="305" r:id="rId19"/>
    <p:sldId id="310" r:id="rId20"/>
    <p:sldId id="289" r:id="rId21"/>
    <p:sldId id="276" r:id="rId22"/>
  </p:sldIdLst>
  <p:sldSz cx="10691813" cy="7559675"/>
  <p:notesSz cx="6807200" cy="9939338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FC8"/>
    <a:srgbClr val="A6A6A6"/>
    <a:srgbClr val="00438D"/>
    <a:srgbClr val="FFF9B7"/>
    <a:srgbClr val="0079C5"/>
    <a:srgbClr val="00B4E0"/>
    <a:srgbClr val="BFBFBF"/>
    <a:srgbClr val="FFF36F"/>
    <a:srgbClr val="246DA8"/>
    <a:srgbClr val="2EB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5860" autoAdjust="0"/>
  </p:normalViewPr>
  <p:slideViewPr>
    <p:cSldViewPr snapToGrid="0" snapToObjects="1">
      <p:cViewPr varScale="1">
        <p:scale>
          <a:sx n="67" d="100"/>
          <a:sy n="67" d="100"/>
        </p:scale>
        <p:origin x="1824" y="53"/>
      </p:cViewPr>
      <p:guideLst>
        <p:guide orient="horz" pos="2381"/>
        <p:guide pos="3367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7DA9D1-4772-4452-A328-EBBB1C51E317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FF859CB4-43BB-4EB5-B8BE-316861AAC939}">
      <dgm:prSet phldrT="[텍스트]" custT="1"/>
      <dgm:spPr>
        <a:solidFill>
          <a:srgbClr val="00B1A9"/>
        </a:solidFill>
        <a:ln>
          <a:noFill/>
        </a:ln>
        <a:effectLst>
          <a:glow rad="25400">
            <a:schemeClr val="accent1">
              <a:alpha val="40000"/>
            </a:schemeClr>
          </a:glow>
          <a:softEdge rad="381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Logistics</a:t>
          </a: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Consulting</a:t>
          </a:r>
          <a:endParaRPr lang="ko-KR" altLang="en-US" sz="1100" b="1" kern="1200" dirty="0">
            <a:ln/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gm:t>
    </dgm:pt>
    <dgm:pt modelId="{9E84BC94-9491-4E4F-BDB2-C76AFCB3FAD1}" type="parTrans" cxnId="{58CCB242-EAA2-447E-848E-EED00BF873C5}">
      <dgm:prSet/>
      <dgm:spPr/>
      <dgm:t>
        <a:bodyPr/>
        <a:lstStyle/>
        <a:p>
          <a:pPr latinLnBrk="1"/>
          <a:endParaRPr lang="ko-KR" altLang="en-US"/>
        </a:p>
      </dgm:t>
    </dgm:pt>
    <dgm:pt modelId="{00625ED8-C665-4CC2-8B0D-D010BA4D3695}" type="sibTrans" cxnId="{58CCB242-EAA2-447E-848E-EED00BF873C5}">
      <dgm:prSet/>
      <dgm:spPr/>
      <dgm:t>
        <a:bodyPr/>
        <a:lstStyle/>
        <a:p>
          <a:pPr latinLnBrk="1"/>
          <a:endParaRPr lang="ko-KR" altLang="en-US"/>
        </a:p>
      </dgm:t>
    </dgm:pt>
    <dgm:pt modelId="{16B6BD4D-94DF-4DB3-8F99-00D3D3FE9CAF}">
      <dgm:prSet phldrT="[텍스트]" custT="1"/>
      <dgm:spPr>
        <a:solidFill>
          <a:srgbClr val="00C0DE"/>
        </a:solidFill>
        <a:ln w="12700" cap="flat" cmpd="sng" algn="ctr">
          <a:noFill/>
          <a:prstDash val="solid"/>
          <a:miter lim="800000"/>
        </a:ln>
        <a:effectLst>
          <a:glow rad="25400">
            <a:schemeClr val="accent1">
              <a:alpha val="40000"/>
            </a:schemeClr>
          </a:glow>
          <a:softEdge rad="381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Conceptual Design</a:t>
          </a:r>
          <a:endParaRPr lang="ko-KR" altLang="en-US" sz="1100" b="1" kern="1200" dirty="0">
            <a:ln/>
            <a:solidFill>
              <a:prstClr val="white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gm:t>
    </dgm:pt>
    <dgm:pt modelId="{0B9F8102-2C92-4137-979D-A355EE82D59B}" type="parTrans" cxnId="{7E358A29-2A6C-4D8A-9BE3-9C563C97E319}">
      <dgm:prSet/>
      <dgm:spPr/>
      <dgm:t>
        <a:bodyPr/>
        <a:lstStyle/>
        <a:p>
          <a:pPr latinLnBrk="1"/>
          <a:endParaRPr lang="ko-KR" altLang="en-US"/>
        </a:p>
      </dgm:t>
    </dgm:pt>
    <dgm:pt modelId="{F413425A-C473-44B7-883B-D72B61B73AC0}" type="sibTrans" cxnId="{7E358A29-2A6C-4D8A-9BE3-9C563C97E319}">
      <dgm:prSet/>
      <dgm:spPr/>
      <dgm:t>
        <a:bodyPr/>
        <a:lstStyle/>
        <a:p>
          <a:pPr latinLnBrk="1"/>
          <a:endParaRPr lang="ko-KR" altLang="en-US"/>
        </a:p>
      </dgm:t>
    </dgm:pt>
    <dgm:pt modelId="{D971B8F1-D2D2-4B1A-90B5-49676D9B1F98}">
      <dgm:prSet phldrT="[텍스트]" custT="1"/>
      <dgm:spPr>
        <a:solidFill>
          <a:srgbClr val="4294D6"/>
        </a:solidFill>
        <a:ln w="12700" cap="flat" cmpd="sng" algn="ctr">
          <a:noFill/>
          <a:prstDash val="solid"/>
          <a:miter lim="800000"/>
        </a:ln>
        <a:effectLst>
          <a:glow rad="25400">
            <a:schemeClr val="accent1">
              <a:alpha val="40000"/>
            </a:schemeClr>
          </a:glow>
          <a:softEdge rad="381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Detailed Design</a:t>
          </a:r>
          <a:endParaRPr lang="ko-KR" altLang="en-US" sz="1100" b="1" kern="1200" dirty="0">
            <a:ln/>
            <a:solidFill>
              <a:prstClr val="white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gm:t>
    </dgm:pt>
    <dgm:pt modelId="{44AAF48D-4B70-4F6E-95D7-3EE5DC0BA209}" type="parTrans" cxnId="{2EF2EBCC-5190-4141-A655-4EB43E523BFA}">
      <dgm:prSet/>
      <dgm:spPr/>
      <dgm:t>
        <a:bodyPr/>
        <a:lstStyle/>
        <a:p>
          <a:pPr latinLnBrk="1"/>
          <a:endParaRPr lang="ko-KR" altLang="en-US"/>
        </a:p>
      </dgm:t>
    </dgm:pt>
    <dgm:pt modelId="{90732F04-7FBC-48B4-9949-9DFC3FD95253}" type="sibTrans" cxnId="{2EF2EBCC-5190-4141-A655-4EB43E523BFA}">
      <dgm:prSet/>
      <dgm:spPr/>
      <dgm:t>
        <a:bodyPr/>
        <a:lstStyle/>
        <a:p>
          <a:pPr latinLnBrk="1"/>
          <a:endParaRPr lang="ko-KR" altLang="en-US"/>
        </a:p>
      </dgm:t>
    </dgm:pt>
    <dgm:pt modelId="{B013EDA2-1FCC-421A-882A-FDFB61D9F113}">
      <dgm:prSet phldrT="[텍스트]" custT="1"/>
      <dgm:spPr>
        <a:solidFill>
          <a:srgbClr val="0065B2"/>
        </a:solidFill>
        <a:ln w="12700" cap="flat" cmpd="sng" algn="ctr">
          <a:noFill/>
          <a:prstDash val="solid"/>
          <a:miter lim="800000"/>
        </a:ln>
        <a:effectLst>
          <a:glow rad="25400">
            <a:schemeClr val="accent1">
              <a:alpha val="40000"/>
            </a:schemeClr>
          </a:glow>
          <a:softEdge rad="381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System Construction &amp; Execution</a:t>
          </a:r>
          <a:endParaRPr lang="ko-KR" altLang="en-US" sz="1100" b="1" kern="1200" dirty="0">
            <a:ln/>
            <a:solidFill>
              <a:prstClr val="white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gm:t>
    </dgm:pt>
    <dgm:pt modelId="{EC7E3400-6D07-4404-BA26-3892322BE4A9}" type="parTrans" cxnId="{A760C02A-5B30-4FAE-8373-A694F78FC786}">
      <dgm:prSet/>
      <dgm:spPr/>
      <dgm:t>
        <a:bodyPr/>
        <a:lstStyle/>
        <a:p>
          <a:pPr latinLnBrk="1"/>
          <a:endParaRPr lang="ko-KR" altLang="en-US"/>
        </a:p>
      </dgm:t>
    </dgm:pt>
    <dgm:pt modelId="{69DBE412-96F0-4881-A28F-A1528BA32A4D}" type="sibTrans" cxnId="{A760C02A-5B30-4FAE-8373-A694F78FC786}">
      <dgm:prSet/>
      <dgm:spPr/>
      <dgm:t>
        <a:bodyPr/>
        <a:lstStyle/>
        <a:p>
          <a:pPr latinLnBrk="1"/>
          <a:endParaRPr lang="ko-KR" altLang="en-US"/>
        </a:p>
      </dgm:t>
    </dgm:pt>
    <dgm:pt modelId="{9A0EF547-31BD-4F74-9C7E-171B7AC9C8E9}">
      <dgm:prSet phldrT="[텍스트]" custT="1"/>
      <dgm:spPr>
        <a:solidFill>
          <a:srgbClr val="002D74"/>
        </a:solidFill>
        <a:ln w="12700" cap="flat" cmpd="sng" algn="ctr">
          <a:noFill/>
          <a:prstDash val="solid"/>
          <a:miter lim="800000"/>
        </a:ln>
        <a:effectLst>
          <a:glow rad="25400">
            <a:schemeClr val="accent1">
              <a:alpha val="40000"/>
            </a:schemeClr>
          </a:glow>
          <a:softEdge rad="381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System</a:t>
          </a: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Stabilization</a:t>
          </a:r>
          <a:endParaRPr lang="ko-KR" altLang="en-US" sz="1100" b="1" kern="1200" dirty="0">
            <a:ln/>
            <a:solidFill>
              <a:prstClr val="white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gm:t>
    </dgm:pt>
    <dgm:pt modelId="{F3D8266B-BD02-488F-A5FA-D963D66603EF}" type="parTrans" cxnId="{AE82BF1B-71B7-434C-8B02-A1F3B47EECC4}">
      <dgm:prSet/>
      <dgm:spPr/>
      <dgm:t>
        <a:bodyPr/>
        <a:lstStyle/>
        <a:p>
          <a:pPr latinLnBrk="1"/>
          <a:endParaRPr lang="ko-KR" altLang="en-US"/>
        </a:p>
      </dgm:t>
    </dgm:pt>
    <dgm:pt modelId="{25ABB281-6196-4133-850F-9DD1164C1594}" type="sibTrans" cxnId="{AE82BF1B-71B7-434C-8B02-A1F3B47EECC4}">
      <dgm:prSet/>
      <dgm:spPr/>
      <dgm:t>
        <a:bodyPr/>
        <a:lstStyle/>
        <a:p>
          <a:pPr latinLnBrk="1"/>
          <a:endParaRPr lang="ko-KR" altLang="en-US"/>
        </a:p>
      </dgm:t>
    </dgm:pt>
    <dgm:pt modelId="{7520434B-2B7E-483D-A6EA-B7179CF45206}">
      <dgm:prSet phldrT="[텍스트]" custT="1"/>
      <dgm:spPr>
        <a:solidFill>
          <a:srgbClr val="818286"/>
        </a:solidFill>
        <a:ln w="12700" cap="flat" cmpd="sng" algn="ctr">
          <a:noFill/>
          <a:prstDash val="solid"/>
          <a:miter lim="800000"/>
        </a:ln>
        <a:effectLst>
          <a:glow rad="25400">
            <a:schemeClr val="accent1">
              <a:alpha val="40000"/>
            </a:schemeClr>
          </a:glow>
          <a:softEdge rad="381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Upgrading</a:t>
          </a: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System</a:t>
          </a:r>
          <a:endParaRPr lang="ko-KR" altLang="en-US" sz="1100" b="1" kern="1200" dirty="0">
            <a:ln/>
            <a:solidFill>
              <a:prstClr val="white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gm:t>
    </dgm:pt>
    <dgm:pt modelId="{B7F03497-4141-43A8-970B-7A1E0AFA6376}" type="parTrans" cxnId="{90CC8D85-EB5B-423D-9FA0-8947062C3445}">
      <dgm:prSet/>
      <dgm:spPr/>
      <dgm:t>
        <a:bodyPr/>
        <a:lstStyle/>
        <a:p>
          <a:pPr latinLnBrk="1"/>
          <a:endParaRPr lang="ko-KR" altLang="en-US"/>
        </a:p>
      </dgm:t>
    </dgm:pt>
    <dgm:pt modelId="{999ACE33-7E9D-4782-8CAF-27A6EF1DCACF}" type="sibTrans" cxnId="{90CC8D85-EB5B-423D-9FA0-8947062C3445}">
      <dgm:prSet/>
      <dgm:spPr/>
      <dgm:t>
        <a:bodyPr/>
        <a:lstStyle/>
        <a:p>
          <a:pPr latinLnBrk="1"/>
          <a:endParaRPr lang="ko-KR" altLang="en-US"/>
        </a:p>
      </dgm:t>
    </dgm:pt>
    <dgm:pt modelId="{72F67170-771C-4670-B152-5224CDAFD73D}" type="pres">
      <dgm:prSet presAssocID="{057DA9D1-4772-4452-A328-EBBB1C51E317}" presName="Name0" presStyleCnt="0">
        <dgm:presLayoutVars>
          <dgm:dir/>
          <dgm:resizeHandles val="exact"/>
        </dgm:presLayoutVars>
      </dgm:prSet>
      <dgm:spPr/>
    </dgm:pt>
    <dgm:pt modelId="{5E26EA78-DD43-49CE-839E-4A217E92AAB6}" type="pres">
      <dgm:prSet presAssocID="{057DA9D1-4772-4452-A328-EBBB1C51E317}" presName="cycle" presStyleCnt="0"/>
      <dgm:spPr/>
    </dgm:pt>
    <dgm:pt modelId="{B0242AC1-8EA5-44E5-AFB7-8F29CC1021EF}" type="pres">
      <dgm:prSet presAssocID="{FF859CB4-43BB-4EB5-B8BE-316861AAC939}" presName="nodeFirstNode" presStyleLbl="node1" presStyleIdx="0" presStyleCnt="6" custScaleX="101873" custScaleY="132360">
        <dgm:presLayoutVars>
          <dgm:bulletEnabled val="1"/>
        </dgm:presLayoutVars>
      </dgm:prSet>
      <dgm:spPr>
        <a:xfrm>
          <a:off x="2670489" y="400"/>
          <a:ext cx="1903900" cy="951950"/>
        </a:xfrm>
        <a:prstGeom prst="ellipse">
          <a:avLst/>
        </a:prstGeom>
      </dgm:spPr>
    </dgm:pt>
    <dgm:pt modelId="{0D1B052E-B7EB-48B5-8F4E-7D8870F4F719}" type="pres">
      <dgm:prSet presAssocID="{00625ED8-C665-4CC2-8B0D-D010BA4D3695}" presName="sibTransFirstNode" presStyleLbl="bgShp" presStyleIdx="0" presStyleCnt="1" custLinFactNeighborX="401" custLinFactNeighborY="-657"/>
      <dgm:spPr/>
    </dgm:pt>
    <dgm:pt modelId="{4D4FC1B3-4DBD-4407-A1DB-6F73A4F51402}" type="pres">
      <dgm:prSet presAssocID="{16B6BD4D-94DF-4DB3-8F99-00D3D3FE9CAF}" presName="nodeFollowingNodes" presStyleLbl="node1" presStyleIdx="1" presStyleCnt="6" custScaleX="96434" custScaleY="132360" custRadScaleRad="108778" custRadScaleInc="4238">
        <dgm:presLayoutVars>
          <dgm:bulletEnabled val="1"/>
        </dgm:presLayoutVars>
      </dgm:prSet>
      <dgm:spPr>
        <a:xfrm>
          <a:off x="4945185" y="873138"/>
          <a:ext cx="1260001" cy="1260001"/>
        </a:xfrm>
        <a:prstGeom prst="ellipse">
          <a:avLst/>
        </a:prstGeom>
      </dgm:spPr>
    </dgm:pt>
    <dgm:pt modelId="{33DC8050-364C-4EC6-A0CC-AA5C7715BCB2}" type="pres">
      <dgm:prSet presAssocID="{D971B8F1-D2D2-4B1A-90B5-49676D9B1F98}" presName="nodeFollowingNodes" presStyleLbl="node1" presStyleIdx="2" presStyleCnt="6" custScaleX="96987" custScaleY="132360" custRadScaleRad="107702" custRadScaleInc="3122">
        <dgm:presLayoutVars>
          <dgm:bulletEnabled val="1"/>
        </dgm:presLayoutVars>
      </dgm:prSet>
      <dgm:spPr>
        <a:xfrm>
          <a:off x="4760124" y="3059012"/>
          <a:ext cx="1260001" cy="1260001"/>
        </a:xfrm>
        <a:prstGeom prst="ellipse">
          <a:avLst/>
        </a:prstGeom>
      </dgm:spPr>
    </dgm:pt>
    <dgm:pt modelId="{44E83CF6-D11B-4FB7-9486-E00B9BC8AF74}" type="pres">
      <dgm:prSet presAssocID="{B013EDA2-1FCC-421A-882A-FDFB61D9F113}" presName="nodeFollowingNodes" presStyleLbl="node1" presStyleIdx="3" presStyleCnt="6" custScaleX="103374" custScaleY="132360" custRadScaleRad="101180" custRadScaleInc="-2756">
        <dgm:presLayoutVars>
          <dgm:bulletEnabled val="1"/>
        </dgm:presLayoutVars>
      </dgm:prSet>
      <dgm:spPr>
        <a:xfrm>
          <a:off x="2786465" y="3953470"/>
          <a:ext cx="1439996" cy="1260001"/>
        </a:xfrm>
        <a:prstGeom prst="ellipse">
          <a:avLst/>
        </a:prstGeom>
      </dgm:spPr>
    </dgm:pt>
    <dgm:pt modelId="{7956E168-A664-44F3-9E51-3A6E09BBDB9B}" type="pres">
      <dgm:prSet presAssocID="{9A0EF547-31BD-4F74-9C7E-171B7AC9C8E9}" presName="nodeFollowingNodes" presStyleLbl="node1" presStyleIdx="4" presStyleCnt="6" custScaleX="105829" custScaleY="132360" custRadScaleRad="108852" custRadScaleInc="-3999">
        <dgm:presLayoutVars>
          <dgm:bulletEnabled val="1"/>
        </dgm:presLayoutVars>
      </dgm:prSet>
      <dgm:spPr>
        <a:xfrm>
          <a:off x="1098038" y="2926696"/>
          <a:ext cx="1260001" cy="1260001"/>
        </a:xfrm>
        <a:prstGeom prst="ellipse">
          <a:avLst/>
        </a:prstGeom>
      </dgm:spPr>
    </dgm:pt>
    <dgm:pt modelId="{CB05A7A8-2284-4ECC-ACEA-03EBD0C79EDA}" type="pres">
      <dgm:prSet presAssocID="{7520434B-2B7E-483D-A6EA-B7179CF45206}" presName="nodeFollowingNodes" presStyleLbl="node1" presStyleIdx="5" presStyleCnt="6" custScaleX="113432" custScaleY="132360" custRadScaleRad="101497" custRadScaleInc="-1836">
        <dgm:presLayoutVars>
          <dgm:bulletEnabled val="1"/>
        </dgm:presLayoutVars>
      </dgm:prSet>
      <dgm:spPr>
        <a:xfrm>
          <a:off x="1098038" y="873148"/>
          <a:ext cx="1260001" cy="1260001"/>
        </a:xfrm>
        <a:prstGeom prst="ellipse">
          <a:avLst/>
        </a:prstGeom>
      </dgm:spPr>
    </dgm:pt>
  </dgm:ptLst>
  <dgm:cxnLst>
    <dgm:cxn modelId="{AE82BF1B-71B7-434C-8B02-A1F3B47EECC4}" srcId="{057DA9D1-4772-4452-A328-EBBB1C51E317}" destId="{9A0EF547-31BD-4F74-9C7E-171B7AC9C8E9}" srcOrd="4" destOrd="0" parTransId="{F3D8266B-BD02-488F-A5FA-D963D66603EF}" sibTransId="{25ABB281-6196-4133-850F-9DD1164C1594}"/>
    <dgm:cxn modelId="{7E358A29-2A6C-4D8A-9BE3-9C563C97E319}" srcId="{057DA9D1-4772-4452-A328-EBBB1C51E317}" destId="{16B6BD4D-94DF-4DB3-8F99-00D3D3FE9CAF}" srcOrd="1" destOrd="0" parTransId="{0B9F8102-2C92-4137-979D-A355EE82D59B}" sibTransId="{F413425A-C473-44B7-883B-D72B61B73AC0}"/>
    <dgm:cxn modelId="{A760C02A-5B30-4FAE-8373-A694F78FC786}" srcId="{057DA9D1-4772-4452-A328-EBBB1C51E317}" destId="{B013EDA2-1FCC-421A-882A-FDFB61D9F113}" srcOrd="3" destOrd="0" parTransId="{EC7E3400-6D07-4404-BA26-3892322BE4A9}" sibTransId="{69DBE412-96F0-4881-A28F-A1528BA32A4D}"/>
    <dgm:cxn modelId="{AAEFF45C-DC3F-4B11-8D26-FCCB4690AC2B}" type="presOf" srcId="{9A0EF547-31BD-4F74-9C7E-171B7AC9C8E9}" destId="{7956E168-A664-44F3-9E51-3A6E09BBDB9B}" srcOrd="0" destOrd="0" presId="urn:microsoft.com/office/officeart/2005/8/layout/cycle3"/>
    <dgm:cxn modelId="{58CCB242-EAA2-447E-848E-EED00BF873C5}" srcId="{057DA9D1-4772-4452-A328-EBBB1C51E317}" destId="{FF859CB4-43BB-4EB5-B8BE-316861AAC939}" srcOrd="0" destOrd="0" parTransId="{9E84BC94-9491-4E4F-BDB2-C76AFCB3FAD1}" sibTransId="{00625ED8-C665-4CC2-8B0D-D010BA4D3695}"/>
    <dgm:cxn modelId="{06918469-08E1-4123-9ADB-2EC3CAE335B1}" type="presOf" srcId="{D971B8F1-D2D2-4B1A-90B5-49676D9B1F98}" destId="{33DC8050-364C-4EC6-A0CC-AA5C7715BCB2}" srcOrd="0" destOrd="0" presId="urn:microsoft.com/office/officeart/2005/8/layout/cycle3"/>
    <dgm:cxn modelId="{D244A77B-73C4-443E-A979-9C18B876C109}" type="presOf" srcId="{7520434B-2B7E-483D-A6EA-B7179CF45206}" destId="{CB05A7A8-2284-4ECC-ACEA-03EBD0C79EDA}" srcOrd="0" destOrd="0" presId="urn:microsoft.com/office/officeart/2005/8/layout/cycle3"/>
    <dgm:cxn modelId="{90CC8D85-EB5B-423D-9FA0-8947062C3445}" srcId="{057DA9D1-4772-4452-A328-EBBB1C51E317}" destId="{7520434B-2B7E-483D-A6EA-B7179CF45206}" srcOrd="5" destOrd="0" parTransId="{B7F03497-4141-43A8-970B-7A1E0AFA6376}" sibTransId="{999ACE33-7E9D-4782-8CAF-27A6EF1DCACF}"/>
    <dgm:cxn modelId="{C3AAED94-0FEE-4EF6-AE4E-4723A51550E8}" type="presOf" srcId="{FF859CB4-43BB-4EB5-B8BE-316861AAC939}" destId="{B0242AC1-8EA5-44E5-AFB7-8F29CC1021EF}" srcOrd="0" destOrd="0" presId="urn:microsoft.com/office/officeart/2005/8/layout/cycle3"/>
    <dgm:cxn modelId="{008B27B1-8918-4D7F-815B-741FFA18A44B}" type="presOf" srcId="{16B6BD4D-94DF-4DB3-8F99-00D3D3FE9CAF}" destId="{4D4FC1B3-4DBD-4407-A1DB-6F73A4F51402}" srcOrd="0" destOrd="0" presId="urn:microsoft.com/office/officeart/2005/8/layout/cycle3"/>
    <dgm:cxn modelId="{932ED1BD-8C0F-4C5A-AA47-656F14A2A7E1}" type="presOf" srcId="{057DA9D1-4772-4452-A328-EBBB1C51E317}" destId="{72F67170-771C-4670-B152-5224CDAFD73D}" srcOrd="0" destOrd="0" presId="urn:microsoft.com/office/officeart/2005/8/layout/cycle3"/>
    <dgm:cxn modelId="{2EF2EBCC-5190-4141-A655-4EB43E523BFA}" srcId="{057DA9D1-4772-4452-A328-EBBB1C51E317}" destId="{D971B8F1-D2D2-4B1A-90B5-49676D9B1F98}" srcOrd="2" destOrd="0" parTransId="{44AAF48D-4B70-4F6E-95D7-3EE5DC0BA209}" sibTransId="{90732F04-7FBC-48B4-9949-9DFC3FD95253}"/>
    <dgm:cxn modelId="{81F28EDC-8086-4064-8116-59EE2F65095E}" type="presOf" srcId="{00625ED8-C665-4CC2-8B0D-D010BA4D3695}" destId="{0D1B052E-B7EB-48B5-8F4E-7D8870F4F719}" srcOrd="0" destOrd="0" presId="urn:microsoft.com/office/officeart/2005/8/layout/cycle3"/>
    <dgm:cxn modelId="{83D641DD-30BD-45F2-809F-AE10810FA82D}" type="presOf" srcId="{B013EDA2-1FCC-421A-882A-FDFB61D9F113}" destId="{44E83CF6-D11B-4FB7-9486-E00B9BC8AF74}" srcOrd="0" destOrd="0" presId="urn:microsoft.com/office/officeart/2005/8/layout/cycle3"/>
    <dgm:cxn modelId="{029FC901-8EBC-4722-99EF-A07307DB1E3B}" type="presParOf" srcId="{72F67170-771C-4670-B152-5224CDAFD73D}" destId="{5E26EA78-DD43-49CE-839E-4A217E92AAB6}" srcOrd="0" destOrd="0" presId="urn:microsoft.com/office/officeart/2005/8/layout/cycle3"/>
    <dgm:cxn modelId="{2A910FA2-E442-4E8C-B2BE-81A373623203}" type="presParOf" srcId="{5E26EA78-DD43-49CE-839E-4A217E92AAB6}" destId="{B0242AC1-8EA5-44E5-AFB7-8F29CC1021EF}" srcOrd="0" destOrd="0" presId="urn:microsoft.com/office/officeart/2005/8/layout/cycle3"/>
    <dgm:cxn modelId="{AE1083BE-D4E2-443D-B7C9-7FA162C668F6}" type="presParOf" srcId="{5E26EA78-DD43-49CE-839E-4A217E92AAB6}" destId="{0D1B052E-B7EB-48B5-8F4E-7D8870F4F719}" srcOrd="1" destOrd="0" presId="urn:microsoft.com/office/officeart/2005/8/layout/cycle3"/>
    <dgm:cxn modelId="{760BB8D7-4D6D-4654-8AE5-37F9F13AF331}" type="presParOf" srcId="{5E26EA78-DD43-49CE-839E-4A217E92AAB6}" destId="{4D4FC1B3-4DBD-4407-A1DB-6F73A4F51402}" srcOrd="2" destOrd="0" presId="urn:microsoft.com/office/officeart/2005/8/layout/cycle3"/>
    <dgm:cxn modelId="{3A12E37A-8FD3-43ED-8489-A9D6BED41270}" type="presParOf" srcId="{5E26EA78-DD43-49CE-839E-4A217E92AAB6}" destId="{33DC8050-364C-4EC6-A0CC-AA5C7715BCB2}" srcOrd="3" destOrd="0" presId="urn:microsoft.com/office/officeart/2005/8/layout/cycle3"/>
    <dgm:cxn modelId="{2C9690F6-B678-45C7-91E9-20168156DB98}" type="presParOf" srcId="{5E26EA78-DD43-49CE-839E-4A217E92AAB6}" destId="{44E83CF6-D11B-4FB7-9486-E00B9BC8AF74}" srcOrd="4" destOrd="0" presId="urn:microsoft.com/office/officeart/2005/8/layout/cycle3"/>
    <dgm:cxn modelId="{4D849D5B-C171-49C0-9F4F-C25F558C1B7A}" type="presParOf" srcId="{5E26EA78-DD43-49CE-839E-4A217E92AAB6}" destId="{7956E168-A664-44F3-9E51-3A6E09BBDB9B}" srcOrd="5" destOrd="0" presId="urn:microsoft.com/office/officeart/2005/8/layout/cycle3"/>
    <dgm:cxn modelId="{1A6BFB1B-5D56-46B0-B2A2-0A0E120D45D5}" type="presParOf" srcId="{5E26EA78-DD43-49CE-839E-4A217E92AAB6}" destId="{CB05A7A8-2284-4ECC-ACEA-03EBD0C79EDA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B052E-B7EB-48B5-8F4E-7D8870F4F719}">
      <dsp:nvSpPr>
        <dsp:cNvPr id="0" name=""/>
        <dsp:cNvSpPr/>
      </dsp:nvSpPr>
      <dsp:spPr>
        <a:xfrm>
          <a:off x="579291" y="-35449"/>
          <a:ext cx="3873129" cy="3873129"/>
        </a:xfrm>
        <a:prstGeom prst="circularArrow">
          <a:avLst>
            <a:gd name="adj1" fmla="val 5274"/>
            <a:gd name="adj2" fmla="val 312630"/>
            <a:gd name="adj3" fmla="val 14266136"/>
            <a:gd name="adj4" fmla="val 17104813"/>
            <a:gd name="adj5" fmla="val 547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42AC1-8EA5-44E5-AFB7-8F29CC1021EF}">
      <dsp:nvSpPr>
        <dsp:cNvPr id="0" name=""/>
        <dsp:cNvSpPr/>
      </dsp:nvSpPr>
      <dsp:spPr>
        <a:xfrm>
          <a:off x="1779945" y="-112512"/>
          <a:ext cx="1440760" cy="935964"/>
        </a:xfrm>
        <a:prstGeom prst="ellipse">
          <a:avLst/>
        </a:prstGeom>
        <a:solidFill>
          <a:srgbClr val="00B1A9"/>
        </a:solidFill>
        <a:ln w="12700" cap="flat" cmpd="sng" algn="ctr">
          <a:noFill/>
          <a:prstDash val="solid"/>
          <a:miter lim="800000"/>
        </a:ln>
        <a:effectLst>
          <a:glow rad="25400">
            <a:schemeClr val="accent1">
              <a:alpha val="40000"/>
            </a:schemeClr>
          </a:glow>
          <a:softEdge rad="381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Logistics</a:t>
          </a: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Consulting</a:t>
          </a:r>
          <a:endParaRPr lang="ko-KR" altLang="en-US" sz="1100" b="1" kern="1200" dirty="0">
            <a:ln/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sp:txBody>
      <dsp:txXfrm>
        <a:off x="1990939" y="24557"/>
        <a:ext cx="1018772" cy="661826"/>
      </dsp:txXfrm>
    </dsp:sp>
    <dsp:sp modelId="{4D4FC1B3-4DBD-4407-A1DB-6F73A4F51402}">
      <dsp:nvSpPr>
        <dsp:cNvPr id="0" name=""/>
        <dsp:cNvSpPr/>
      </dsp:nvSpPr>
      <dsp:spPr>
        <a:xfrm>
          <a:off x="3330024" y="661061"/>
          <a:ext cx="1363837" cy="935964"/>
        </a:xfrm>
        <a:prstGeom prst="ellipse">
          <a:avLst/>
        </a:prstGeom>
        <a:solidFill>
          <a:srgbClr val="00C0DE"/>
        </a:solidFill>
        <a:ln w="12700" cap="flat" cmpd="sng" algn="ctr">
          <a:noFill/>
          <a:prstDash val="solid"/>
          <a:miter lim="800000"/>
        </a:ln>
        <a:effectLst>
          <a:glow rad="25400">
            <a:schemeClr val="accent1">
              <a:alpha val="40000"/>
            </a:schemeClr>
          </a:glow>
          <a:softEdge rad="381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Conceptual Design</a:t>
          </a:r>
          <a:endParaRPr lang="ko-KR" altLang="en-US" sz="1100" b="1" kern="1200" dirty="0">
            <a:ln/>
            <a:solidFill>
              <a:prstClr val="white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sp:txBody>
      <dsp:txXfrm>
        <a:off x="3529753" y="798130"/>
        <a:ext cx="964379" cy="661826"/>
      </dsp:txXfrm>
    </dsp:sp>
    <dsp:sp modelId="{33DC8050-364C-4EC6-A0CC-AA5C7715BCB2}">
      <dsp:nvSpPr>
        <dsp:cNvPr id="0" name=""/>
        <dsp:cNvSpPr/>
      </dsp:nvSpPr>
      <dsp:spPr>
        <a:xfrm>
          <a:off x="3255758" y="2345601"/>
          <a:ext cx="1371658" cy="935964"/>
        </a:xfrm>
        <a:prstGeom prst="ellipse">
          <a:avLst/>
        </a:prstGeom>
        <a:solidFill>
          <a:srgbClr val="4294D6"/>
        </a:solidFill>
        <a:ln w="12700" cap="flat" cmpd="sng" algn="ctr">
          <a:noFill/>
          <a:prstDash val="solid"/>
          <a:miter lim="800000"/>
        </a:ln>
        <a:effectLst>
          <a:glow rad="25400">
            <a:schemeClr val="accent1">
              <a:alpha val="40000"/>
            </a:schemeClr>
          </a:glow>
          <a:softEdge rad="381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Detailed Design</a:t>
          </a:r>
          <a:endParaRPr lang="ko-KR" altLang="en-US" sz="1100" b="1" kern="1200" dirty="0">
            <a:ln/>
            <a:solidFill>
              <a:prstClr val="white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sp:txBody>
      <dsp:txXfrm>
        <a:off x="3456633" y="2482670"/>
        <a:ext cx="969908" cy="661826"/>
      </dsp:txXfrm>
    </dsp:sp>
    <dsp:sp modelId="{44E83CF6-D11B-4FB7-9486-E00B9BC8AF74}">
      <dsp:nvSpPr>
        <dsp:cNvPr id="0" name=""/>
        <dsp:cNvSpPr/>
      </dsp:nvSpPr>
      <dsp:spPr>
        <a:xfrm>
          <a:off x="1808654" y="3029986"/>
          <a:ext cx="1461988" cy="935964"/>
        </a:xfrm>
        <a:prstGeom prst="ellipse">
          <a:avLst/>
        </a:prstGeom>
        <a:solidFill>
          <a:srgbClr val="0065B2"/>
        </a:solidFill>
        <a:ln w="12700" cap="flat" cmpd="sng" algn="ctr">
          <a:noFill/>
          <a:prstDash val="solid"/>
          <a:miter lim="800000"/>
        </a:ln>
        <a:effectLst>
          <a:glow rad="25400">
            <a:schemeClr val="accent1">
              <a:alpha val="40000"/>
            </a:schemeClr>
          </a:glow>
          <a:softEdge rad="381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System Construction &amp; Execution</a:t>
          </a:r>
          <a:endParaRPr lang="ko-KR" altLang="en-US" sz="1100" b="1" kern="1200" dirty="0">
            <a:ln/>
            <a:solidFill>
              <a:prstClr val="white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sp:txBody>
      <dsp:txXfrm>
        <a:off x="2022757" y="3167055"/>
        <a:ext cx="1033782" cy="661826"/>
      </dsp:txXfrm>
    </dsp:sp>
    <dsp:sp modelId="{7956E168-A664-44F3-9E51-3A6E09BBDB9B}">
      <dsp:nvSpPr>
        <dsp:cNvPr id="0" name=""/>
        <dsp:cNvSpPr/>
      </dsp:nvSpPr>
      <dsp:spPr>
        <a:xfrm>
          <a:off x="302419" y="2366510"/>
          <a:ext cx="1496708" cy="935964"/>
        </a:xfrm>
        <a:prstGeom prst="ellipse">
          <a:avLst/>
        </a:prstGeom>
        <a:solidFill>
          <a:srgbClr val="002D74"/>
        </a:solidFill>
        <a:ln w="12700" cap="flat" cmpd="sng" algn="ctr">
          <a:noFill/>
          <a:prstDash val="solid"/>
          <a:miter lim="800000"/>
        </a:ln>
        <a:effectLst>
          <a:glow rad="25400">
            <a:schemeClr val="accent1">
              <a:alpha val="40000"/>
            </a:schemeClr>
          </a:glow>
          <a:softEdge rad="381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System</a:t>
          </a: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Stabilization</a:t>
          </a:r>
          <a:endParaRPr lang="ko-KR" altLang="en-US" sz="1100" b="1" kern="1200" dirty="0">
            <a:ln/>
            <a:solidFill>
              <a:prstClr val="white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sp:txBody>
      <dsp:txXfrm>
        <a:off x="521607" y="2503579"/>
        <a:ext cx="1058332" cy="661826"/>
      </dsp:txXfrm>
    </dsp:sp>
    <dsp:sp modelId="{CB05A7A8-2284-4ECC-ACEA-03EBD0C79EDA}">
      <dsp:nvSpPr>
        <dsp:cNvPr id="0" name=""/>
        <dsp:cNvSpPr/>
      </dsp:nvSpPr>
      <dsp:spPr>
        <a:xfrm>
          <a:off x="304142" y="684219"/>
          <a:ext cx="1604235" cy="935964"/>
        </a:xfrm>
        <a:prstGeom prst="ellipse">
          <a:avLst/>
        </a:prstGeom>
        <a:solidFill>
          <a:srgbClr val="818286"/>
        </a:solidFill>
        <a:ln w="12700" cap="flat" cmpd="sng" algn="ctr">
          <a:noFill/>
          <a:prstDash val="solid"/>
          <a:miter lim="800000"/>
        </a:ln>
        <a:effectLst>
          <a:glow rad="25400">
            <a:schemeClr val="accent1">
              <a:alpha val="40000"/>
            </a:schemeClr>
          </a:glow>
          <a:softEdge rad="381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Upgrading</a:t>
          </a: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altLang="ko-KR" sz="1100" b="1" kern="1200" dirty="0">
              <a:ln/>
              <a:solidFill>
                <a:prstClr val="white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System</a:t>
          </a:r>
          <a:endParaRPr lang="ko-KR" altLang="en-US" sz="1100" b="1" kern="1200" dirty="0">
            <a:ln/>
            <a:solidFill>
              <a:prstClr val="white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</dsp:txBody>
      <dsp:txXfrm>
        <a:off x="539077" y="821288"/>
        <a:ext cx="1134365" cy="661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0DAC8-31DD-9C45-B6DE-B28A2812A0AD}" type="datetimeFigureOut">
              <a:rPr kumimoji="1" lang="ko-KR" altLang="en-US" smtClean="0"/>
              <a:pPr/>
              <a:t>2023-06-13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434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B030A-C2DE-3942-8416-CF1F7926023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9790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089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9325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0163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0487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kumimoji="1" lang="en-US" altLang="ko-KR" sz="1200" spc="-150" dirty="0">
              <a:solidFill>
                <a:srgbClr val="0079C5"/>
              </a:solidFill>
              <a:ea typeface="현대산스 Head Bold" panose="020B0600000101010101" pitchFamily="50" charset="-127"/>
            </a:endParaRPr>
          </a:p>
          <a:p>
            <a:pPr algn="l"/>
            <a:endParaRPr kumimoji="1" lang="en-US" altLang="ko-KR" sz="1200" spc="-150" dirty="0">
              <a:solidFill>
                <a:srgbClr val="0079C5"/>
              </a:solidFill>
              <a:ea typeface="현대산스 Head Bold" panose="020B0600000101010101" pitchFamily="50" charset="-127"/>
            </a:endParaRPr>
          </a:p>
          <a:p>
            <a:pPr algn="l"/>
            <a:endParaRPr lang="en-US" altLang="ko-KR" sz="1200" spc="-150" dirty="0">
              <a:solidFill>
                <a:srgbClr val="0079C5"/>
              </a:solidFill>
              <a:latin typeface="현대산스 Head Bold" panose="020B0600000101010101" pitchFamily="50" charset="-127"/>
              <a:ea typeface="현대산스 Head Bold" panose="020B0600000101010101" pitchFamily="50" charset="-127"/>
              <a:cs typeface="나눔바른고딕" charset="-127"/>
            </a:endParaRPr>
          </a:p>
          <a:p>
            <a:pPr algn="ctr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0487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997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25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8710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4621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331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943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86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509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98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  <a:prstGeom prst="rect">
            <a:avLst/>
          </a:prstGeom>
        </p:spPr>
        <p:txBody>
          <a:bodyPr anchor="b"/>
          <a:lstStyle>
            <a:lvl1pPr>
              <a:defRPr sz="3527"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527">
                <a:latin typeface="Hyundai Sans Text Office" panose="020B0504040000000000" pitchFamily="34" charset="0"/>
              </a:defRPr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>
                <a:latin typeface="Hyundai Sans Text Office" panose="020B0504040000000000" pitchFamily="34" charset="0"/>
              </a:defRPr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06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094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169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934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179" y="2485417"/>
            <a:ext cx="3934690" cy="17149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357" y="4533754"/>
            <a:ext cx="3240333" cy="20446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1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2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99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218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06702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298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  <a:prstGeom prst="rect">
            <a:avLst/>
          </a:prstGeom>
        </p:spPr>
        <p:txBody>
          <a:bodyPr anchor="b"/>
          <a:lstStyle>
            <a:lvl1pPr>
              <a:defRPr sz="6614"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  <a:latin typeface="Hyundai Sans Text Office" panose="020B0504040000000000" pitchFamily="34" charset="0"/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27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38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1476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>
                <a:latin typeface="Hyundai Sans Text Office" panose="020B0504040000000000" pitchFamily="34" charset="0"/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>
                <a:latin typeface="Hyundai Sans Text Office" panose="020B0504040000000000" pitchFamily="34" charset="0"/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596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255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138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  <a:prstGeom prst="rect">
            <a:avLst/>
          </a:prstGeom>
        </p:spPr>
        <p:txBody>
          <a:bodyPr anchor="b"/>
          <a:lstStyle>
            <a:lvl1pPr>
              <a:defRPr sz="3527"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  <a:prstGeom prst="rect">
            <a:avLst/>
          </a:prstGeom>
        </p:spPr>
        <p:txBody>
          <a:bodyPr/>
          <a:lstStyle>
            <a:lvl1pPr>
              <a:defRPr sz="3527">
                <a:latin typeface="Hyundai Sans Text Office" panose="020B0504040000000000" pitchFamily="34" charset="0"/>
              </a:defRPr>
            </a:lvl1pPr>
            <a:lvl2pPr>
              <a:defRPr sz="3086">
                <a:latin typeface="Hyundai Sans Text Office" panose="020B0504040000000000" pitchFamily="34" charset="0"/>
              </a:defRPr>
            </a:lvl2pPr>
            <a:lvl3pPr>
              <a:defRPr sz="2646">
                <a:latin typeface="Hyundai Sans Text Office" panose="020B0504040000000000" pitchFamily="34" charset="0"/>
              </a:defRPr>
            </a:lvl3pPr>
            <a:lvl4pPr>
              <a:defRPr sz="2205">
                <a:latin typeface="Hyundai Sans Text Office" panose="020B0504040000000000" pitchFamily="34" charset="0"/>
              </a:defRPr>
            </a:lvl4pPr>
            <a:lvl5pPr>
              <a:defRPr sz="2205">
                <a:latin typeface="Hyundai Sans Text Office" panose="020B0504040000000000" pitchFamily="34" charset="0"/>
              </a:defRPr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>
                <a:latin typeface="Hyundai Sans Text Office" panose="020B0504040000000000" pitchFamily="34" charset="0"/>
              </a:defRPr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478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  <a:prstGeom prst="rect">
            <a:avLst/>
          </a:prstGeom>
        </p:spPr>
        <p:txBody>
          <a:bodyPr anchor="b"/>
          <a:lstStyle>
            <a:lvl1pPr>
              <a:defRPr sz="3527"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527">
                <a:latin typeface="Hyundai Sans Text Office" panose="020B0504040000000000" pitchFamily="34" charset="0"/>
              </a:defRPr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>
                <a:latin typeface="Hyundai Sans Text Office" panose="020B0504040000000000" pitchFamily="34" charset="0"/>
              </a:defRPr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78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766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33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01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  <a:prstGeom prst="rect">
            <a:avLst/>
          </a:prstGeom>
        </p:spPr>
        <p:txBody>
          <a:bodyPr anchor="b"/>
          <a:lstStyle>
            <a:lvl1pPr>
              <a:defRPr sz="6614"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  <a:latin typeface="Hyundai Sans Text Office" panose="020B0504040000000000" pitchFamily="34" charset="0"/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93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1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>
                <a:latin typeface="Hyundai Sans Text Office" panose="020B0504040000000000" pitchFamily="34" charset="0"/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>
                <a:latin typeface="Hyundai Sans Text Office" panose="020B0504040000000000" pitchFamily="34" charset="0"/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  <a:lvl2pPr>
              <a:defRPr>
                <a:latin typeface="Hyundai Sans Text Office" panose="020B0504040000000000" pitchFamily="34" charset="0"/>
              </a:defRPr>
            </a:lvl2pPr>
            <a:lvl3pPr>
              <a:defRPr>
                <a:latin typeface="Hyundai Sans Text Office" panose="020B0504040000000000" pitchFamily="34" charset="0"/>
              </a:defRPr>
            </a:lvl3pPr>
            <a:lvl4pPr>
              <a:defRPr>
                <a:latin typeface="Hyundai Sans Text Office" panose="020B0504040000000000" pitchFamily="34" charset="0"/>
              </a:defRPr>
            </a:lvl4pPr>
            <a:lvl5pPr>
              <a:defRPr>
                <a:latin typeface="Hyundai Sans Text Office" panose="020B0504040000000000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058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/>
          <a:lstStyle>
            <a:lvl1pPr>
              <a:defRPr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26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79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  <a:prstGeom prst="rect">
            <a:avLst/>
          </a:prstGeom>
        </p:spPr>
        <p:txBody>
          <a:bodyPr anchor="b"/>
          <a:lstStyle>
            <a:lvl1pPr>
              <a:defRPr sz="3527">
                <a:latin typeface="현대산스 Head Light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  <a:prstGeom prst="rect">
            <a:avLst/>
          </a:prstGeom>
        </p:spPr>
        <p:txBody>
          <a:bodyPr/>
          <a:lstStyle>
            <a:lvl1pPr>
              <a:defRPr sz="3527">
                <a:latin typeface="Hyundai Sans Text Office" panose="020B0504040000000000" pitchFamily="34" charset="0"/>
              </a:defRPr>
            </a:lvl1pPr>
            <a:lvl2pPr>
              <a:defRPr sz="3086">
                <a:latin typeface="Hyundai Sans Text Office" panose="020B0504040000000000" pitchFamily="34" charset="0"/>
              </a:defRPr>
            </a:lvl2pPr>
            <a:lvl3pPr>
              <a:defRPr sz="2646">
                <a:latin typeface="Hyundai Sans Text Office" panose="020B0504040000000000" pitchFamily="34" charset="0"/>
              </a:defRPr>
            </a:lvl3pPr>
            <a:lvl4pPr>
              <a:defRPr sz="2205">
                <a:latin typeface="Hyundai Sans Text Office" panose="020B0504040000000000" pitchFamily="34" charset="0"/>
              </a:defRPr>
            </a:lvl4pPr>
            <a:lvl5pPr>
              <a:defRPr sz="2205">
                <a:latin typeface="Hyundai Sans Text Office" panose="020B0504040000000000" pitchFamily="34" charset="0"/>
              </a:defRPr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>
                <a:latin typeface="Hyundai Sans Text Office" panose="020B0504040000000000" pitchFamily="34" charset="0"/>
              </a:defRPr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3F100F9A-39B3-9744-A6CC-1A68752010D0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latin typeface="Hyundai Sans Text Office" panose="020B0504040000000000" pitchFamily="34" charset="0"/>
              </a:defRPr>
            </a:lvl1pPr>
          </a:lstStyle>
          <a:p>
            <a:fld id="{2699ABE6-6630-684C-956F-7FE308DC607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92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70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98" r:id="rId13"/>
    <p:sldLayoutId id="2147483699" r:id="rId14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현대산스 Text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63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현대산스 Text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현대산스 Text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emf"/><Relationship Id="rId11" Type="http://schemas.openxmlformats.org/officeDocument/2006/relationships/image" Target="../media/image48.jpeg"/><Relationship Id="rId5" Type="http://schemas.openxmlformats.org/officeDocument/2006/relationships/image" Target="../media/image43.emf"/><Relationship Id="rId10" Type="http://schemas.openxmlformats.org/officeDocument/2006/relationships/image" Target="../media/image47.jpeg"/><Relationship Id="rId4" Type="http://schemas.openxmlformats.org/officeDocument/2006/relationships/image" Target="../media/image42.emf"/><Relationship Id="rId9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6.png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6.png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emf"/><Relationship Id="rId5" Type="http://schemas.openxmlformats.org/officeDocument/2006/relationships/image" Target="../media/image8.emf"/><Relationship Id="rId4" Type="http://schemas.openxmlformats.org/officeDocument/2006/relationships/image" Target="../media/image55.emf"/><Relationship Id="rId9" Type="http://schemas.openxmlformats.org/officeDocument/2006/relationships/image" Target="../media/image5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8.emf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diagramData" Target="../diagrams/data1.xml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12" Type="http://schemas.openxmlformats.org/officeDocument/2006/relationships/image" Target="../media/image67.jpeg"/><Relationship Id="rId1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11" Type="http://schemas.openxmlformats.org/officeDocument/2006/relationships/image" Target="../media/image66.jpeg"/><Relationship Id="rId5" Type="http://schemas.openxmlformats.org/officeDocument/2006/relationships/image" Target="../media/image62.png"/><Relationship Id="rId15" Type="http://schemas.openxmlformats.org/officeDocument/2006/relationships/diagramQuickStyle" Target="../diagrams/quickStyle1.xml"/><Relationship Id="rId10" Type="http://schemas.openxmlformats.org/officeDocument/2006/relationships/image" Target="../media/image65.jpeg"/><Relationship Id="rId4" Type="http://schemas.openxmlformats.org/officeDocument/2006/relationships/image" Target="../media/image8.emf"/><Relationship Id="rId9" Type="http://schemas.openxmlformats.org/officeDocument/2006/relationships/image" Target="../media/image64.png"/><Relationship Id="rId1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8.emf"/><Relationship Id="rId18" Type="http://schemas.openxmlformats.org/officeDocument/2006/relationships/image" Target="../media/image80.jpe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12" Type="http://schemas.openxmlformats.org/officeDocument/2006/relationships/image" Target="../media/image75.jpeg"/><Relationship Id="rId17" Type="http://schemas.openxmlformats.org/officeDocument/2006/relationships/image" Target="../media/image79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8.jpeg"/><Relationship Id="rId20" Type="http://schemas.openxmlformats.org/officeDocument/2006/relationships/image" Target="../media/image8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emf"/><Relationship Id="rId11" Type="http://schemas.openxmlformats.org/officeDocument/2006/relationships/image" Target="../media/image74.png"/><Relationship Id="rId5" Type="http://schemas.openxmlformats.org/officeDocument/2006/relationships/image" Target="../media/image69.emf"/><Relationship Id="rId15" Type="http://schemas.openxmlformats.org/officeDocument/2006/relationships/image" Target="../media/image77.jpeg"/><Relationship Id="rId10" Type="http://schemas.openxmlformats.org/officeDocument/2006/relationships/image" Target="../media/image73.png"/><Relationship Id="rId19" Type="http://schemas.openxmlformats.org/officeDocument/2006/relationships/image" Target="../media/image81.jpe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image" Target="../media/image7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tiff"/><Relationship Id="rId7" Type="http://schemas.openxmlformats.org/officeDocument/2006/relationships/image" Target="../media/image9.emf"/><Relationship Id="rId12" Type="http://schemas.openxmlformats.org/officeDocument/2006/relationships/image" Target="../media/image1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emf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8.emf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emf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8.emf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jpeg"/><Relationship Id="rId3" Type="http://schemas.openxmlformats.org/officeDocument/2006/relationships/image" Target="../media/image6.png"/><Relationship Id="rId7" Type="http://schemas.openxmlformats.org/officeDocument/2006/relationships/image" Target="../media/image33.jpeg"/><Relationship Id="rId12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11" Type="http://schemas.openxmlformats.org/officeDocument/2006/relationships/image" Target="../media/image35.png"/><Relationship Id="rId5" Type="http://schemas.openxmlformats.org/officeDocument/2006/relationships/image" Target="../media/image8.emf"/><Relationship Id="rId10" Type="http://schemas.microsoft.com/office/2007/relationships/hdphoto" Target="../media/hdphoto1.wdp"/><Relationship Id="rId4" Type="http://schemas.openxmlformats.org/officeDocument/2006/relationships/image" Target="../media/image31.emf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6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jpeg"/><Relationship Id="rId9" Type="http://schemas.openxmlformats.org/officeDocument/2006/relationships/image" Target="../media/image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290" y="3179408"/>
            <a:ext cx="4640543" cy="12008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11B018-F923-119B-D0C8-5ED2750970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03" b="1118"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BC2669-B5B7-726B-A869-550C743AC4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183" y="185697"/>
            <a:ext cx="1934183" cy="1617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5404B0-D5A1-D66B-964D-D14FAC428A6A}"/>
              </a:ext>
            </a:extLst>
          </p:cNvPr>
          <p:cNvSpPr/>
          <p:nvPr/>
        </p:nvSpPr>
        <p:spPr>
          <a:xfrm>
            <a:off x="6834313" y="6121400"/>
            <a:ext cx="13444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나눔바른고딕" charset="0"/>
              </a:rPr>
              <a:t>2023</a:t>
            </a:r>
            <a:endParaRPr lang="ko-KR" altLang="en-US" sz="3200" dirty="0"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13958" y="704242"/>
            <a:ext cx="10058400" cy="4817553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411599" y="2986088"/>
            <a:ext cx="9863120" cy="4343774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549838" y="1207474"/>
            <a:ext cx="4491022" cy="295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Head" panose="020B0600000101010101" pitchFamily="50" charset="-127"/>
                <a:ea typeface="현대산스 Head" panose="020B0600000101010101" pitchFamily="50" charset="-127"/>
                <a:cs typeface="나눔바른고딕" charset="0"/>
              </a:rPr>
              <a:t>USED CAR </a:t>
            </a:r>
            <a:r>
              <a:rPr lang="en-US" altLang="ko-KR" sz="1800" dirty="0">
                <a:solidFill>
                  <a:srgbClr val="00B4E0"/>
                </a:solidFill>
                <a:latin typeface="현대산스 Head" panose="020B0600000101010101" pitchFamily="50" charset="-127"/>
                <a:ea typeface="현대산스 Head" panose="020B0600000101010101" pitchFamily="50" charset="-127"/>
                <a:cs typeface="나눔바른고딕" charset="0"/>
              </a:rPr>
              <a:t>BUSINESS</a:t>
            </a:r>
            <a:endParaRPr lang="ko-KR" altLang="en-US" sz="1800" dirty="0">
              <a:solidFill>
                <a:srgbClr val="00B4E0"/>
              </a:solidFill>
              <a:latin typeface="현대산스 Head" panose="020B0600000101010101" pitchFamily="50" charset="-127"/>
              <a:ea typeface="현대산스 Head" panose="020B0600000101010101" pitchFamily="50" charset="-127"/>
              <a:cs typeface="나눔바른고딕" charset="0"/>
            </a:endParaRPr>
          </a:p>
        </p:txBody>
      </p:sp>
      <p:cxnSp>
        <p:nvCxnSpPr>
          <p:cNvPr id="116" name="직선 연결선[R] 115"/>
          <p:cNvCxnSpPr>
            <a:cxnSpLocks/>
          </p:cNvCxnSpPr>
          <p:nvPr/>
        </p:nvCxnSpPr>
        <p:spPr>
          <a:xfrm>
            <a:off x="666794" y="5069690"/>
            <a:ext cx="5039259" cy="0"/>
          </a:xfrm>
          <a:prstGeom prst="line">
            <a:avLst/>
          </a:prstGeom>
          <a:ln>
            <a:solidFill>
              <a:srgbClr val="00B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flipH="1">
            <a:off x="472741" y="3015907"/>
            <a:ext cx="5283826" cy="569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ts val="2080"/>
              </a:lnSpc>
            </a:pPr>
            <a:r>
              <a:rPr lang="ko-KR" altLang="en-US" sz="1000" b="1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</a:t>
            </a:r>
            <a:r>
              <a:rPr lang="ko-KR" altLang="en-US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■  </a:t>
            </a:r>
            <a:r>
              <a:rPr lang="en-US" altLang="ko-KR" sz="1400" spc="-50" dirty="0" err="1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Autobell</a:t>
            </a:r>
            <a:r>
              <a:rPr lang="en-US" altLang="ko-KR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 : Online used car dealing platform</a:t>
            </a:r>
            <a:endParaRPr lang="ko-KR" altLang="en-US" sz="1000" spc="-50" dirty="0">
              <a:solidFill>
                <a:srgbClr val="FFF9B7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</a:t>
            </a: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65660" y="6735618"/>
            <a:ext cx="5258498" cy="400110"/>
            <a:chOff x="535189" y="4386173"/>
            <a:chExt cx="4889287" cy="400110"/>
          </a:xfrm>
        </p:grpSpPr>
        <p:grpSp>
          <p:nvGrpSpPr>
            <p:cNvPr id="5" name="그룹 4"/>
            <p:cNvGrpSpPr/>
            <p:nvPr/>
          </p:nvGrpSpPr>
          <p:grpSpPr>
            <a:xfrm>
              <a:off x="781725" y="4386173"/>
              <a:ext cx="4642751" cy="400110"/>
              <a:chOff x="688737" y="4405027"/>
              <a:chExt cx="4642751" cy="400110"/>
            </a:xfrm>
          </p:grpSpPr>
          <p:grpSp>
            <p:nvGrpSpPr>
              <p:cNvPr id="108" name="그룹 107"/>
              <p:cNvGrpSpPr/>
              <p:nvPr/>
            </p:nvGrpSpPr>
            <p:grpSpPr>
              <a:xfrm>
                <a:off x="3408837" y="4405027"/>
                <a:ext cx="1922651" cy="400110"/>
                <a:chOff x="-982755" y="3139411"/>
                <a:chExt cx="2032631" cy="400110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-320808" y="3162612"/>
                  <a:ext cx="137068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800" b="1" dirty="0">
                      <a:solidFill>
                        <a:srgbClr val="FFF9B7"/>
                      </a:solidFill>
                      <a:latin typeface="타이포_팩토리 B" panose="02020503020101020101" pitchFamily="18" charset="-127"/>
                      <a:ea typeface="타이포_팩토리 B" panose="02020503020101020101" pitchFamily="18" charset="-127"/>
                      <a:cs typeface="나눔바른고딕" charset="0"/>
                    </a:rPr>
                    <a:t>2,200 </a:t>
                  </a:r>
                  <a:endParaRPr lang="ko-KR" altLang="en-US" sz="900" spc="-5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나눔바른고딕" charset="-127"/>
                  </a:endParaRP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 flipH="1">
                  <a:off x="-982755" y="3139411"/>
                  <a:ext cx="137068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/>
                  <a:r>
                    <a:rPr lang="ko-KR" altLang="en-US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  </a:t>
                  </a:r>
                  <a:r>
                    <a:rPr lang="en-US" altLang="ko-KR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No. of Auction</a:t>
                  </a:r>
                </a:p>
                <a:p>
                  <a:pPr lvl="0"/>
                  <a:r>
                    <a:rPr lang="en-US" altLang="ko-KR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                Members</a:t>
                  </a:r>
                  <a:endParaRPr lang="ko-KR" altLang="en-US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endParaRPr>
                </a:p>
              </p:txBody>
            </p:sp>
          </p:grpSp>
          <p:grpSp>
            <p:nvGrpSpPr>
              <p:cNvPr id="102" name="그룹 101"/>
              <p:cNvGrpSpPr/>
              <p:nvPr/>
            </p:nvGrpSpPr>
            <p:grpSpPr>
              <a:xfrm>
                <a:off x="688737" y="4405027"/>
                <a:ext cx="2664186" cy="400110"/>
                <a:chOff x="-1900689" y="3136418"/>
                <a:chExt cx="2816589" cy="400110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-756013" y="3146153"/>
                  <a:ext cx="167191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en-US" altLang="ko-KR" sz="1800" b="1" dirty="0">
                      <a:solidFill>
                        <a:srgbClr val="FFF9B7"/>
                      </a:solidFill>
                      <a:latin typeface="타이포_팩토리 B" panose="02020503020101020101" pitchFamily="18" charset="-127"/>
                      <a:ea typeface="타이포_팩토리 B" panose="02020503020101020101" pitchFamily="18" charset="-127"/>
                      <a:cs typeface="나눔바른고딕" charset="0"/>
                    </a:rPr>
                    <a:t>1,510,797</a:t>
                  </a:r>
                  <a:endParaRPr lang="ko-KR" altLang="en-US" sz="9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나눔바른고딕" charset="-127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flipH="1">
                  <a:off x="-1900689" y="3136418"/>
                  <a:ext cx="1622603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/>
                  <a:r>
                    <a:rPr lang="en-US" altLang="ko-KR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No. of Cars(accumulated)</a:t>
                  </a:r>
                  <a:br>
                    <a:rPr lang="en-US" altLang="ko-KR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</a:br>
                  <a:r>
                    <a:rPr lang="en-US" altLang="ko-KR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              shown in Auction: </a:t>
                  </a:r>
                  <a:r>
                    <a:rPr lang="ko-KR" altLang="en-US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 </a:t>
                  </a:r>
                </a:p>
              </p:txBody>
            </p:sp>
          </p:grpSp>
        </p:grpSp>
        <p:sp>
          <p:nvSpPr>
            <p:cNvPr id="6" name="모서리가 둥근 직사각형 5"/>
            <p:cNvSpPr/>
            <p:nvPr/>
          </p:nvSpPr>
          <p:spPr>
            <a:xfrm>
              <a:off x="535189" y="4412767"/>
              <a:ext cx="4851846" cy="325517"/>
            </a:xfrm>
            <a:prstGeom prst="roundRect">
              <a:avLst/>
            </a:prstGeom>
            <a:noFill/>
            <a:ln w="22225">
              <a:solidFill>
                <a:srgbClr val="00B4E0">
                  <a:alpha val="3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79528" y="5815298"/>
            <a:ext cx="4753955" cy="839800"/>
            <a:chOff x="5257225" y="4067612"/>
            <a:chExt cx="4753955" cy="83980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225" y="4067612"/>
              <a:ext cx="4753955" cy="839800"/>
            </a:xfrm>
            <a:prstGeom prst="rect">
              <a:avLst/>
            </a:prstGeom>
          </p:spPr>
        </p:pic>
        <p:cxnSp>
          <p:nvCxnSpPr>
            <p:cNvPr id="34" name="직선 연결선[R] 33"/>
            <p:cNvCxnSpPr/>
            <p:nvPr/>
          </p:nvCxnSpPr>
          <p:spPr>
            <a:xfrm>
              <a:off x="5281583" y="4365043"/>
              <a:ext cx="1007771" cy="0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/>
            <p:cNvCxnSpPr/>
            <p:nvPr/>
          </p:nvCxnSpPr>
          <p:spPr>
            <a:xfrm>
              <a:off x="6506950" y="4365043"/>
              <a:ext cx="1007771" cy="0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/>
            <p:cNvCxnSpPr/>
            <p:nvPr/>
          </p:nvCxnSpPr>
          <p:spPr>
            <a:xfrm>
              <a:off x="7750311" y="4365043"/>
              <a:ext cx="1007771" cy="0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/>
            <p:cNvCxnSpPr/>
            <p:nvPr/>
          </p:nvCxnSpPr>
          <p:spPr>
            <a:xfrm>
              <a:off x="8986746" y="4365043"/>
              <a:ext cx="1007771" cy="0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3C3754D0-755A-4694-BAA3-35D3805BDB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046" y="1099430"/>
            <a:ext cx="741972" cy="31533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EF28AAB-7045-4858-BEA7-F3B09A771F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84" y="229813"/>
            <a:ext cx="1327934" cy="10954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91F50BA-3044-4515-8779-71D47E6BB5F0}"/>
              </a:ext>
            </a:extLst>
          </p:cNvPr>
          <p:cNvSpPr txBox="1"/>
          <p:nvPr/>
        </p:nvSpPr>
        <p:spPr>
          <a:xfrm flipH="1">
            <a:off x="574372" y="3299392"/>
            <a:ext cx="5362709" cy="16752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80"/>
              </a:lnSpc>
            </a:pPr>
            <a:r>
              <a:rPr lang="en-US" altLang="ko-KR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Selling used cars 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– Provide various sales options (Free Inspection and appraisal by specialist visit, Online open bidding, Evaluation-free Instant Sale)</a:t>
            </a:r>
          </a:p>
          <a:p>
            <a:pPr>
              <a:lnSpc>
                <a:spcPts val="2080"/>
              </a:lnSpc>
            </a:pPr>
            <a:r>
              <a:rPr lang="en-US" altLang="ko-KR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Purchasing used cars 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– Reliable vehicles with certified checkpoints at </a:t>
            </a:r>
            <a:r>
              <a:rPr lang="en-US" altLang="ko-KR" sz="1000" dirty="0" err="1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Autobell’s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Live Studio Provide Online payment Service, Home delivery service to your door</a:t>
            </a:r>
          </a:p>
          <a:p>
            <a:pPr>
              <a:lnSpc>
                <a:spcPts val="2080"/>
              </a:lnSpc>
            </a:pPr>
            <a:r>
              <a:rPr lang="en-US" altLang="ko-KR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Free Market Price Information 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– Provide convenient and practical price information linked with selling/buying cars on the online platform</a:t>
            </a:r>
            <a:endParaRPr lang="ko-KR" altLang="en-US" sz="80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185AB25D-C155-40A8-8B27-F8408F8FBCB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867" y="6829252"/>
            <a:ext cx="200522" cy="20052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05DBC18-6D54-4D95-8793-D988BD64B3B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949" y="6821735"/>
            <a:ext cx="200522" cy="20052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E43008-4F4C-4D92-A132-7E4D42B9D41C}"/>
              </a:ext>
            </a:extLst>
          </p:cNvPr>
          <p:cNvSpPr txBox="1"/>
          <p:nvPr/>
        </p:nvSpPr>
        <p:spPr>
          <a:xfrm flipH="1">
            <a:off x="430343" y="1654517"/>
            <a:ext cx="98631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000" dirty="0">
                <a:solidFill>
                  <a:srgbClr val="0079C5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rPr>
              <a:t>We are increasing transparency and reliability of the used car market.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BF24A3-125B-4B7F-B41B-B7EBB5FC8AA0}"/>
              </a:ext>
            </a:extLst>
          </p:cNvPr>
          <p:cNvSpPr txBox="1"/>
          <p:nvPr/>
        </p:nvSpPr>
        <p:spPr>
          <a:xfrm flipH="1">
            <a:off x="493655" y="2146230"/>
            <a:ext cx="986312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52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By operating Korea's largest used-car auction houses and through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online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used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car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platform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“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Autobell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”,</a:t>
            </a:r>
          </a:p>
          <a:p>
            <a:pPr algn="ctr">
              <a:lnSpc>
                <a:spcPts val="152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we raise the transparency of and public confidence in the Korean market for used car distribution.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6F0C56-8DAC-422B-874A-162921F6CABA}"/>
              </a:ext>
            </a:extLst>
          </p:cNvPr>
          <p:cNvSpPr txBox="1"/>
          <p:nvPr/>
        </p:nvSpPr>
        <p:spPr>
          <a:xfrm flipH="1">
            <a:off x="4216101" y="396654"/>
            <a:ext cx="283340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BUSINESS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OVERVIEW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: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Distribution Business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75031A5-C87E-4F94-822F-9430D21D0C21}"/>
              </a:ext>
            </a:extLst>
          </p:cNvPr>
          <p:cNvSpPr/>
          <p:nvPr/>
        </p:nvSpPr>
        <p:spPr>
          <a:xfrm>
            <a:off x="851529" y="5892992"/>
            <a:ext cx="1112484" cy="205184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US" sz="900" b="1" dirty="0">
                <a:solidFill>
                  <a:srgbClr val="0079C5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Price </a:t>
            </a:r>
          </a:p>
          <a:p>
            <a:pPr algn="ctr">
              <a:lnSpc>
                <a:spcPts val="800"/>
              </a:lnSpc>
            </a:pPr>
            <a:r>
              <a:rPr lang="en-US" sz="900" b="1" dirty="0">
                <a:solidFill>
                  <a:srgbClr val="0079C5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Competitiveness </a:t>
            </a:r>
            <a:endParaRPr lang="ko-KR" altLang="en-US" sz="900" b="1" spc="-100" dirty="0">
              <a:solidFill>
                <a:srgbClr val="0079C5"/>
              </a:solidFill>
              <a:latin typeface="Hyundai Sans Head Office" panose="020B0504040000000000" pitchFamily="34" charset="0"/>
              <a:ea typeface="현대산스 Head Light" panose="020B0600000101010101" pitchFamily="50" charset="-127"/>
              <a:cs typeface="현대산스 Text Medium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32A1EC7-B987-4476-9BA9-3550AF9D5907}"/>
              </a:ext>
            </a:extLst>
          </p:cNvPr>
          <p:cNvSpPr/>
          <p:nvPr/>
        </p:nvSpPr>
        <p:spPr>
          <a:xfrm>
            <a:off x="891368" y="6124072"/>
            <a:ext cx="1044882" cy="43858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altLang="ko-KR" sz="75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Ensuring high price </a:t>
            </a:r>
          </a:p>
          <a:p>
            <a:pPr algn="ctr"/>
            <a:r>
              <a:rPr lang="en-US" altLang="ko-KR" sz="75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selling via open bidding</a:t>
            </a:r>
          </a:p>
          <a:p>
            <a:pPr algn="ctr"/>
            <a:r>
              <a:rPr lang="en-US" altLang="ko-KR" sz="75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to 2,200 members</a:t>
            </a:r>
            <a:endParaRPr lang="ko-KR" altLang="en-US" sz="750" spc="-50" dirty="0">
              <a:solidFill>
                <a:schemeClr val="tx1">
                  <a:lumMod val="50000"/>
                  <a:lumOff val="50000"/>
                </a:schemeClr>
              </a:solidFill>
              <a:latin typeface="Hyundai Sans Text Office" panose="020B0504040000000000" pitchFamily="34" charset="0"/>
              <a:ea typeface="현대산스 Text" panose="020B0600000101010101" pitchFamily="50" charset="-127"/>
              <a:cs typeface="현대산스 Text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C21D4A1-CA51-438B-A57D-9DC87DFF3FBD}"/>
              </a:ext>
            </a:extLst>
          </p:cNvPr>
          <p:cNvSpPr/>
          <p:nvPr/>
        </p:nvSpPr>
        <p:spPr>
          <a:xfrm>
            <a:off x="2159487" y="5877752"/>
            <a:ext cx="9630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0079C5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Reliability</a:t>
            </a:r>
            <a:endParaRPr lang="ko-KR" altLang="en-US" sz="1050" b="1" spc="-100" dirty="0">
              <a:solidFill>
                <a:srgbClr val="0079C5"/>
              </a:solidFill>
              <a:latin typeface="Hyundai Sans Head Office" panose="020B0504040000000000" pitchFamily="34" charset="0"/>
              <a:ea typeface="현대산스 Head Light" panose="020B0600000101010101" pitchFamily="50" charset="-127"/>
              <a:cs typeface="현대산스 Text Medium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3257A1-7244-4736-9329-DB22F5460240}"/>
              </a:ext>
            </a:extLst>
          </p:cNvPr>
          <p:cNvSpPr/>
          <p:nvPr/>
        </p:nvSpPr>
        <p:spPr>
          <a:xfrm>
            <a:off x="2110697" y="6143308"/>
            <a:ext cx="1044882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US" altLang="ko-KR" sz="75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Guaranteeing safe transactions by managing</a:t>
            </a:r>
          </a:p>
          <a:p>
            <a:pPr algn="ctr">
              <a:lnSpc>
                <a:spcPts val="800"/>
              </a:lnSpc>
            </a:pPr>
            <a:r>
              <a:rPr lang="en-US" altLang="ko-KR" sz="75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 entire distribution process</a:t>
            </a:r>
            <a:endParaRPr lang="ko-KR" altLang="en-US" sz="750" spc="-50" dirty="0">
              <a:solidFill>
                <a:schemeClr val="tx1">
                  <a:lumMod val="50000"/>
                  <a:lumOff val="50000"/>
                </a:schemeClr>
              </a:solidFill>
              <a:latin typeface="Hyundai Sans Text Office" panose="020B0504040000000000" pitchFamily="34" charset="0"/>
              <a:ea typeface="현대산스 Text" panose="020B0600000101010101" pitchFamily="50" charset="-127"/>
              <a:cs typeface="현대산스 Text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C473A7E-D158-4748-A4A4-040710D42A86}"/>
              </a:ext>
            </a:extLst>
          </p:cNvPr>
          <p:cNvSpPr/>
          <p:nvPr/>
        </p:nvSpPr>
        <p:spPr>
          <a:xfrm>
            <a:off x="3402848" y="5877752"/>
            <a:ext cx="9630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0079C5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Fairness</a:t>
            </a:r>
            <a:endParaRPr lang="ko-KR" altLang="en-US" sz="1050" b="1" spc="-100" dirty="0">
              <a:solidFill>
                <a:srgbClr val="0079C5"/>
              </a:solidFill>
              <a:latin typeface="Hyundai Sans Head Office" panose="020B0504040000000000" pitchFamily="34" charset="0"/>
              <a:ea typeface="현대산스 Head Light" panose="020B0600000101010101" pitchFamily="50" charset="-127"/>
              <a:cs typeface="현대산스 Text Medium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1E64430-4854-484C-8C1E-70EF57E17050}"/>
              </a:ext>
            </a:extLst>
          </p:cNvPr>
          <p:cNvSpPr/>
          <p:nvPr/>
        </p:nvSpPr>
        <p:spPr>
          <a:xfrm>
            <a:off x="3360096" y="6124072"/>
            <a:ext cx="104488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altLang="ko-KR" sz="75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Showing entire progress and result online in real time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FB84BC-5D16-4F76-A5CC-6A21CB77E0BE}"/>
              </a:ext>
            </a:extLst>
          </p:cNvPr>
          <p:cNvSpPr/>
          <p:nvPr/>
        </p:nvSpPr>
        <p:spPr>
          <a:xfrm>
            <a:off x="4596531" y="5877752"/>
            <a:ext cx="10448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0079C5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Convenience</a:t>
            </a:r>
            <a:endParaRPr lang="ko-KR" altLang="en-US" sz="1050" b="1" spc="-100" dirty="0">
              <a:solidFill>
                <a:srgbClr val="0079C5"/>
              </a:solidFill>
              <a:latin typeface="Hyundai Sans Head Office" panose="020B0504040000000000" pitchFamily="34" charset="0"/>
              <a:ea typeface="현대산스 Head Light" panose="020B0600000101010101" pitchFamily="50" charset="-127"/>
              <a:cs typeface="현대산스 Text Medium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CBC735-DB9F-4204-A298-95EC82B1B190}"/>
              </a:ext>
            </a:extLst>
          </p:cNvPr>
          <p:cNvSpPr/>
          <p:nvPr/>
        </p:nvSpPr>
        <p:spPr>
          <a:xfrm>
            <a:off x="4596531" y="6124072"/>
            <a:ext cx="1044882" cy="5041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US" altLang="ko-KR" sz="75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Providing one-stop </a:t>
            </a:r>
          </a:p>
          <a:p>
            <a:pPr algn="ctr">
              <a:lnSpc>
                <a:spcPts val="800"/>
              </a:lnSpc>
            </a:pPr>
            <a:r>
              <a:rPr lang="en-US" altLang="ko-KR" sz="75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service from vehicle evaluation to agency  </a:t>
            </a:r>
          </a:p>
          <a:p>
            <a:pPr algn="ctr">
              <a:lnSpc>
                <a:spcPts val="800"/>
              </a:lnSpc>
            </a:pPr>
            <a:r>
              <a:rPr lang="en-US" altLang="ko-KR" sz="75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and nominal transfer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0CCDD4-4D3F-46C7-94EB-1F0328E76F2B}"/>
              </a:ext>
            </a:extLst>
          </p:cNvPr>
          <p:cNvSpPr txBox="1"/>
          <p:nvPr/>
        </p:nvSpPr>
        <p:spPr>
          <a:xfrm flipH="1">
            <a:off x="541583" y="5159940"/>
            <a:ext cx="5301359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80"/>
              </a:lnSpc>
            </a:pPr>
            <a:r>
              <a:rPr lang="de-DE" altLang="ko-KR" sz="1400" spc="-50" dirty="0">
                <a:solidFill>
                  <a:srgbClr val="FFF9B7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" panose="020B0604020202020204" pitchFamily="34" charset="0"/>
              </a:rPr>
              <a:t>■   </a:t>
            </a:r>
            <a:r>
              <a:rPr lang="de-DE" altLang="ko-KR" sz="1400" dirty="0">
                <a:solidFill>
                  <a:srgbClr val="FFF9B7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" panose="020B0604020202020204" pitchFamily="34" charset="0"/>
              </a:rPr>
              <a:t>Smart Auction  :   Used-car Auction Brand</a:t>
            </a:r>
          </a:p>
          <a:p>
            <a:pPr>
              <a:lnSpc>
                <a:spcPts val="1380"/>
              </a:lnSpc>
            </a:pPr>
            <a:r>
              <a:rPr lang="en-US" altLang="ko-KR" sz="1000" b="1" dirty="0">
                <a:solidFill>
                  <a:srgbClr val="FFF9B7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        </a:t>
            </a:r>
            <a:r>
              <a:rPr lang="en-US" altLang="ko-KR" sz="100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Supporting fair and reasonable sales of customer cars by operating used-car auction </a:t>
            </a:r>
          </a:p>
          <a:p>
            <a:pPr>
              <a:lnSpc>
                <a:spcPts val="1380"/>
              </a:lnSpc>
            </a:pPr>
            <a:r>
              <a:rPr lang="en-US" altLang="ko-KR" sz="100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       houses in </a:t>
            </a:r>
            <a:r>
              <a:rPr lang="en-US" altLang="ko-KR" sz="1000" dirty="0" err="1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Bundang</a:t>
            </a:r>
            <a:r>
              <a:rPr lang="en-US" altLang="ko-KR" sz="100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, </a:t>
            </a:r>
            <a:r>
              <a:rPr lang="en-US" altLang="ko-KR" sz="1000" dirty="0" err="1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Sihwa</a:t>
            </a:r>
            <a:r>
              <a:rPr lang="en-US" altLang="ko-KR" sz="100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 and </a:t>
            </a:r>
            <a:r>
              <a:rPr lang="en-US" altLang="ko-KR" sz="1000" dirty="0" err="1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Yangsan</a:t>
            </a:r>
            <a:endParaRPr lang="en-US" altLang="ko-KR" sz="1000" dirty="0">
              <a:solidFill>
                <a:schemeClr val="bg1"/>
              </a:solidFill>
              <a:latin typeface="Hyundai Sans Text Office" panose="020B0504040000000000" pitchFamily="34" charset="0"/>
              <a:ea typeface="Hyundai Sans Text Office" panose="020B0504040000000000" pitchFamily="34" charset="0"/>
              <a:cs typeface="현대산스 Text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6C51A46-3B03-48CF-B259-429392042EEC}"/>
              </a:ext>
            </a:extLst>
          </p:cNvPr>
          <p:cNvGrpSpPr/>
          <p:nvPr/>
        </p:nvGrpSpPr>
        <p:grpSpPr>
          <a:xfrm>
            <a:off x="8362553" y="3070386"/>
            <a:ext cx="1807867" cy="362055"/>
            <a:chOff x="8309574" y="3190884"/>
            <a:chExt cx="1807867" cy="362055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AE58D4E-9123-4642-B40E-BCBACF7E4181}"/>
                </a:ext>
              </a:extLst>
            </p:cNvPr>
            <p:cNvSpPr/>
            <p:nvPr/>
          </p:nvSpPr>
          <p:spPr>
            <a:xfrm>
              <a:off x="8309574" y="3219874"/>
              <a:ext cx="1807867" cy="33306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CCB0D34-54FA-4603-A2E8-0F0B75622D94}"/>
                </a:ext>
              </a:extLst>
            </p:cNvPr>
            <p:cNvSpPr txBox="1"/>
            <p:nvPr/>
          </p:nvSpPr>
          <p:spPr>
            <a:xfrm flipH="1">
              <a:off x="8385210" y="3190884"/>
              <a:ext cx="1656596" cy="3413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-50" dirty="0"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http//autobell.co.kr</a:t>
              </a:r>
              <a:endParaRPr lang="ko-KR" altLang="en-US" sz="1100" spc="-50" dirty="0"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61F1F17-B539-4395-ABE8-F49E47BB8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236041">
              <a:off x="9763573" y="3256956"/>
              <a:ext cx="247124" cy="247124"/>
            </a:xfrm>
            <a:prstGeom prst="rect">
              <a:avLst/>
            </a:prstGeom>
          </p:spPr>
        </p:pic>
      </p:grpSp>
      <p:pic>
        <p:nvPicPr>
          <p:cNvPr id="4" name="그림 3" descr="육상 차량, 바퀴, 차량, 자동차이(가) 표시된 사진">
            <a:extLst>
              <a:ext uri="{FF2B5EF4-FFF2-40B4-BE49-F238E27FC236}">
                <a16:creationId xmlns:a16="http://schemas.microsoft.com/office/drawing/2014/main" id="{F53B910A-F324-63A4-9940-348F3224ACE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421" y="3637535"/>
            <a:ext cx="2471679" cy="1647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 descr="의자, 테이블, 가구, 실내이(가) 표시된 사진&#10;&#10;자동 생성된 설명">
            <a:extLst>
              <a:ext uri="{FF2B5EF4-FFF2-40B4-BE49-F238E27FC236}">
                <a16:creationId xmlns:a16="http://schemas.microsoft.com/office/drawing/2014/main" id="{FE1CBB74-6036-9E39-FEBC-61879EE318B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422" y="5267684"/>
            <a:ext cx="2475158" cy="1650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32689AC-D9AE-ECA9-8894-3153C43A0C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46"/>
          <a:stretch/>
        </p:blipFill>
        <p:spPr>
          <a:xfrm>
            <a:off x="8435905" y="3637535"/>
            <a:ext cx="1737364" cy="3285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372C582C-A91C-D5EE-AE44-6D7C64A9AB4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044" y="2620018"/>
            <a:ext cx="806798" cy="33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041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50851" y="421228"/>
            <a:ext cx="10058400" cy="4817553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411599" y="2986088"/>
            <a:ext cx="9863120" cy="421481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549838" y="1207474"/>
            <a:ext cx="4491022" cy="295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USED CAR </a:t>
            </a:r>
            <a:r>
              <a:rPr lang="en-US" altLang="ko-KR" sz="1800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BUSINESS</a:t>
            </a:r>
            <a:endParaRPr lang="ko-KR" altLang="en-US" sz="1800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30343" y="1680030"/>
            <a:ext cx="9863120" cy="1000294"/>
            <a:chOff x="430343" y="1680030"/>
            <a:chExt cx="9863120" cy="1000294"/>
          </a:xfrm>
        </p:grpSpPr>
        <p:sp>
          <p:nvSpPr>
            <p:cNvPr id="90" name="TextBox 89"/>
            <p:cNvSpPr txBox="1"/>
            <p:nvPr/>
          </p:nvSpPr>
          <p:spPr>
            <a:xfrm flipH="1">
              <a:off x="430343" y="1680030"/>
              <a:ext cx="98631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spc="-20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We conduct differentiated used car export business based on global network.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 flipH="1">
              <a:off x="430343" y="2144856"/>
              <a:ext cx="9863120" cy="5354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Through our specialized used car export platform and professional services, we are establishing a strong presence in the global used car market by exporting high-quality vehicles to various countries </a:t>
              </a:r>
            </a:p>
          </p:txBody>
        </p:sp>
      </p:grpSp>
      <p:cxnSp>
        <p:nvCxnSpPr>
          <p:cNvPr id="116" name="직선 연결선[R] 115"/>
          <p:cNvCxnSpPr>
            <a:cxnSpLocks/>
          </p:cNvCxnSpPr>
          <p:nvPr/>
        </p:nvCxnSpPr>
        <p:spPr>
          <a:xfrm>
            <a:off x="611054" y="5330549"/>
            <a:ext cx="5039259" cy="0"/>
          </a:xfrm>
          <a:prstGeom prst="line">
            <a:avLst/>
          </a:prstGeom>
          <a:ln>
            <a:solidFill>
              <a:srgbClr val="00B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flipH="1">
            <a:off x="511138" y="3091191"/>
            <a:ext cx="5283826" cy="3424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ts val="2080"/>
              </a:lnSpc>
            </a:pPr>
            <a:r>
              <a:rPr lang="ko-KR" altLang="en-US" sz="1000" b="1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</a:t>
            </a:r>
            <a:r>
              <a:rPr lang="ko-KR" altLang="en-US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■ </a:t>
            </a:r>
            <a:r>
              <a:rPr lang="en-US" altLang="ko-KR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‘</a:t>
            </a:r>
            <a:r>
              <a:rPr lang="ko-KR" altLang="en-US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  <a:r>
              <a:rPr lang="en-US" altLang="ko-KR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Global </a:t>
            </a:r>
            <a:r>
              <a:rPr lang="en-US" altLang="ko-KR" sz="1400" spc="-50" dirty="0" err="1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Autobell</a:t>
            </a:r>
            <a:r>
              <a:rPr lang="en-US" altLang="ko-KR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’, a platform specializing in used car exports</a:t>
            </a:r>
            <a:r>
              <a: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</a:t>
            </a: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38337" y="6695426"/>
            <a:ext cx="5299518" cy="446276"/>
            <a:chOff x="594091" y="4345981"/>
            <a:chExt cx="4927427" cy="446276"/>
          </a:xfrm>
        </p:grpSpPr>
        <p:grpSp>
          <p:nvGrpSpPr>
            <p:cNvPr id="5" name="그룹 4"/>
            <p:cNvGrpSpPr/>
            <p:nvPr/>
          </p:nvGrpSpPr>
          <p:grpSpPr>
            <a:xfrm>
              <a:off x="763060" y="4345981"/>
              <a:ext cx="4758458" cy="446276"/>
              <a:chOff x="670072" y="4364835"/>
              <a:chExt cx="4758458" cy="446276"/>
            </a:xfrm>
          </p:grpSpPr>
          <p:grpSp>
            <p:nvGrpSpPr>
              <p:cNvPr id="108" name="그룹 107"/>
              <p:cNvGrpSpPr/>
              <p:nvPr/>
            </p:nvGrpSpPr>
            <p:grpSpPr>
              <a:xfrm>
                <a:off x="3219095" y="4400916"/>
                <a:ext cx="2209435" cy="369332"/>
                <a:chOff x="-1183350" y="3135300"/>
                <a:chExt cx="2335820" cy="369332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-218214" y="3135300"/>
                  <a:ext cx="137068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800" b="1" dirty="0">
                      <a:solidFill>
                        <a:srgbClr val="FFF9B7"/>
                      </a:solidFill>
                      <a:latin typeface="타이포_팩토리 B" panose="02020503020101020101" pitchFamily="18" charset="-127"/>
                      <a:ea typeface="타이포_팩토리 B" panose="02020503020101020101" pitchFamily="18" charset="-127"/>
                      <a:cs typeface="나눔바른고딕" charset="0"/>
                    </a:rPr>
                    <a:t>3,000 </a:t>
                  </a:r>
                  <a:endParaRPr lang="ko-KR" altLang="en-US" sz="900" spc="-5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나눔바른고딕" charset="-127"/>
                  </a:endParaRP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 flipH="1">
                  <a:off x="-1183350" y="3199461"/>
                  <a:ext cx="1370684" cy="2539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/>
                  <a:r>
                    <a:rPr lang="en-US" altLang="ko-KR" sz="1050" b="0" i="0" dirty="0">
                      <a:solidFill>
                        <a:schemeClr val="bg1"/>
                      </a:solidFill>
                      <a:effectLst/>
                      <a:latin typeface="noto"/>
                    </a:rPr>
                    <a:t>Number of members</a:t>
                  </a:r>
                  <a:endParaRPr lang="ko-KR" altLang="en-US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endParaRPr>
                </a:p>
              </p:txBody>
            </p:sp>
          </p:grpSp>
          <p:grpSp>
            <p:nvGrpSpPr>
              <p:cNvPr id="102" name="그룹 101"/>
              <p:cNvGrpSpPr/>
              <p:nvPr/>
            </p:nvGrpSpPr>
            <p:grpSpPr>
              <a:xfrm>
                <a:off x="670072" y="4364835"/>
                <a:ext cx="2509960" cy="446276"/>
                <a:chOff x="-1920422" y="3096226"/>
                <a:chExt cx="2653541" cy="446276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-938794" y="3132975"/>
                  <a:ext cx="167191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en-US" altLang="ko-KR" sz="1800" b="1" dirty="0">
                      <a:solidFill>
                        <a:srgbClr val="FFF9B7"/>
                      </a:solidFill>
                      <a:latin typeface="타이포_팩토리 B" panose="02020503020101020101" pitchFamily="18" charset="-127"/>
                      <a:ea typeface="타이포_팩토리 B" panose="02020503020101020101" pitchFamily="18" charset="-127"/>
                      <a:cs typeface="나눔바른고딕" charset="0"/>
                    </a:rPr>
                    <a:t>15,272</a:t>
                  </a:r>
                  <a:r>
                    <a:rPr lang="ko-KR" altLang="en-US" sz="1600" b="1" dirty="0">
                      <a:solidFill>
                        <a:srgbClr val="00B4E0"/>
                      </a:solidFill>
                      <a:latin typeface="타이포_팩토리 B" panose="02020503020101020101" pitchFamily="18" charset="-127"/>
                      <a:ea typeface="타이포_팩토리 B" panose="02020503020101020101" pitchFamily="18" charset="-127"/>
                      <a:cs typeface="나눔바른고딕" charset="0"/>
                    </a:rPr>
                    <a:t> </a:t>
                  </a:r>
                  <a:endParaRPr lang="ko-KR" altLang="en-US" sz="9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나눔바른고딕" charset="-127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flipH="1">
                  <a:off x="-1920422" y="3096226"/>
                  <a:ext cx="1622603" cy="44627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/>
                  <a:r>
                    <a:rPr lang="ko-KR" altLang="en-US" sz="12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   </a:t>
                  </a:r>
                  <a:r>
                    <a:rPr lang="en-US" altLang="ko-KR" sz="12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Cumulative</a:t>
                  </a:r>
                  <a:r>
                    <a:rPr lang="en-US" altLang="ko-KR" sz="1100" b="0" i="0" dirty="0">
                      <a:solidFill>
                        <a:schemeClr val="bg1"/>
                      </a:solidFill>
                      <a:effectLst/>
                      <a:latin typeface="noto"/>
                    </a:rPr>
                    <a:t> number of used car exports</a:t>
                  </a:r>
                  <a:endParaRPr lang="ko-KR" altLang="en-US" sz="12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endParaRPr>
                </a:p>
              </p:txBody>
            </p:sp>
          </p:grpSp>
        </p:grpSp>
        <p:sp>
          <p:nvSpPr>
            <p:cNvPr id="6" name="모서리가 둥근 직사각형 5"/>
            <p:cNvSpPr/>
            <p:nvPr/>
          </p:nvSpPr>
          <p:spPr>
            <a:xfrm>
              <a:off x="594091" y="4404448"/>
              <a:ext cx="4851846" cy="325517"/>
            </a:xfrm>
            <a:prstGeom prst="roundRect">
              <a:avLst/>
            </a:prstGeom>
            <a:noFill/>
            <a:ln w="22225">
              <a:solidFill>
                <a:srgbClr val="00B4E0">
                  <a:alpha val="3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1054" y="5351774"/>
            <a:ext cx="4967426" cy="1210140"/>
            <a:chOff x="5069055" y="3716835"/>
            <a:chExt cx="4967426" cy="1210140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5069055" y="3716835"/>
              <a:ext cx="1801875" cy="2990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80"/>
                </a:lnSpc>
              </a:pPr>
              <a:r>
                <a:rPr lang="en-US" altLang="ko-KR" sz="1100" b="1" spc="-10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• Our Strengths</a:t>
              </a:r>
              <a:endParaRPr lang="ko-KR" altLang="en-US" sz="1100" b="1" spc="-1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222474" y="4067612"/>
              <a:ext cx="4814007" cy="859363"/>
              <a:chOff x="5222474" y="4067612"/>
              <a:chExt cx="4814007" cy="859363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57225" y="4067612"/>
                <a:ext cx="4753955" cy="839800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5250067" y="4119981"/>
                <a:ext cx="101691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Reliable Quality</a:t>
                </a:r>
                <a:endParaRPr lang="ko-KR" altLang="en-US" sz="110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5222474" y="4312145"/>
                <a:ext cx="1142131" cy="597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en-US" altLang="ko-KR" sz="700" b="0" i="0" dirty="0">
                    <a:solidFill>
                      <a:srgbClr val="000000"/>
                    </a:solidFill>
                    <a:effectLst/>
                  </a:rPr>
                  <a:t>Transparent disclosure of vehicle quality and information through inspection of 101 items</a:t>
                </a:r>
                <a:endPara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cxnSp>
            <p:nvCxnSpPr>
              <p:cNvPr id="34" name="직선 연결선[R] 33"/>
              <p:cNvCxnSpPr/>
              <p:nvPr/>
            </p:nvCxnSpPr>
            <p:spPr>
              <a:xfrm>
                <a:off x="5281583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6529254" y="4119981"/>
                <a:ext cx="96309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Convenience</a:t>
                </a:r>
                <a:endParaRPr lang="ko-KR" altLang="en-US" sz="110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433150" y="4328257"/>
                <a:ext cx="1162182" cy="597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en-US" altLang="ko-KR" sz="700" b="0" i="0" dirty="0">
                    <a:solidFill>
                      <a:srgbClr val="000000"/>
                    </a:solidFill>
                    <a:effectLst/>
                  </a:rPr>
                  <a:t>Provide one-stop service for customers (vehicle tracking, purchasing, logistics, etc.) </a:t>
                </a:r>
                <a:endPara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cxnSp>
            <p:nvCxnSpPr>
              <p:cNvPr id="38" name="직선 연결선[R] 37"/>
              <p:cNvCxnSpPr/>
              <p:nvPr/>
            </p:nvCxnSpPr>
            <p:spPr>
              <a:xfrm>
                <a:off x="6506950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/>
              <p:cNvSpPr/>
              <p:nvPr/>
            </p:nvSpPr>
            <p:spPr>
              <a:xfrm>
                <a:off x="7735638" y="4119981"/>
                <a:ext cx="1079599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5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Expertise</a:t>
                </a:r>
                <a:endParaRPr lang="ko-KR" altLang="en-US" sz="105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7672199" y="4329696"/>
                <a:ext cx="1162181" cy="597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en-US" altLang="ko-KR" sz="700" b="0" i="0" dirty="0">
                    <a:solidFill>
                      <a:srgbClr val="000000"/>
                    </a:solidFill>
                    <a:effectLst/>
                  </a:rPr>
                  <a:t>Country-specific export consultation services through specialized call centers</a:t>
                </a:r>
                <a:endPara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cxnSp>
            <p:nvCxnSpPr>
              <p:cNvPr id="41" name="직선 연결선[R] 40"/>
              <p:cNvCxnSpPr/>
              <p:nvPr/>
            </p:nvCxnSpPr>
            <p:spPr>
              <a:xfrm>
                <a:off x="7750311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/>
              <p:cNvSpPr/>
              <p:nvPr/>
            </p:nvSpPr>
            <p:spPr>
              <a:xfrm>
                <a:off x="9009050" y="4112287"/>
                <a:ext cx="1002130" cy="253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0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Competitiveness</a:t>
                </a:r>
                <a:endParaRPr lang="ko-KR" altLang="en-US" sz="100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8939420" y="4351754"/>
                <a:ext cx="1097061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en-US" altLang="ko-KR" sz="700" b="0" i="0" dirty="0">
                    <a:solidFill>
                      <a:srgbClr val="000000"/>
                    </a:solidFill>
                    <a:effectLst/>
                  </a:rPr>
                  <a:t>Leverage our own global logistics network</a:t>
                </a:r>
                <a:endPara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cxnSp>
            <p:nvCxnSpPr>
              <p:cNvPr id="44" name="직선 연결선[R] 43"/>
              <p:cNvCxnSpPr/>
              <p:nvPr/>
            </p:nvCxnSpPr>
            <p:spPr>
              <a:xfrm>
                <a:off x="8986746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3C3754D0-755A-4694-BAA3-35D3805BDB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5289" y="1153501"/>
            <a:ext cx="709624" cy="30159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A7FC3EF9-1AD7-46E7-9E94-2BB63B16801E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EF28AAB-7045-4858-BEA7-F3B09A771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6319FE-5694-40B5-99C2-0AD00829903E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BUSINESS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Distribution Business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91F50BA-3044-4515-8779-71D47E6BB5F0}"/>
              </a:ext>
            </a:extLst>
          </p:cNvPr>
          <p:cNvSpPr txBox="1"/>
          <p:nvPr/>
        </p:nvSpPr>
        <p:spPr>
          <a:xfrm flipH="1">
            <a:off x="620923" y="3389030"/>
            <a:ext cx="5362709" cy="19928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80"/>
              </a:lnSpc>
            </a:pPr>
            <a:r>
              <a:rPr lang="en-US" altLang="ko-KR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Provide customized services </a:t>
            </a:r>
          </a:p>
          <a:p>
            <a:r>
              <a:rPr lang="en-US" altLang="ko-KR" sz="9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– Provide country-specific export consultation from</a:t>
            </a:r>
            <a:r>
              <a:rPr lang="ko-KR" altLang="en-US" sz="9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used car export experts (English, Arabic, Spanish, Russian, etc.)</a:t>
            </a:r>
          </a:p>
          <a:p>
            <a:pPr>
              <a:lnSpc>
                <a:spcPts val="2080"/>
              </a:lnSpc>
            </a:pPr>
            <a:r>
              <a:rPr lang="en-US" altLang="ko-KR" sz="9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- Provide regular shipping services utilizing global logistics network</a:t>
            </a:r>
          </a:p>
          <a:p>
            <a:pPr>
              <a:lnSpc>
                <a:spcPts val="2080"/>
              </a:lnSpc>
            </a:pPr>
            <a:r>
              <a:rPr lang="en-US" altLang="ko-KR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Ensure superior quality</a:t>
            </a:r>
          </a:p>
          <a:p>
            <a:pPr>
              <a:lnSpc>
                <a:spcPts val="2080"/>
              </a:lnSpc>
            </a:pP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- Export high-quality used cars to 4 regions (Middle East, Latin America, Africa, and CIS)</a:t>
            </a:r>
          </a:p>
          <a:p>
            <a:pPr>
              <a:lnSpc>
                <a:spcPts val="2080"/>
              </a:lnSpc>
            </a:pPr>
            <a:r>
              <a:rPr lang="en-US" altLang="ko-KR" sz="9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– Hyundai </a:t>
            </a:r>
            <a:r>
              <a:rPr lang="en-US" altLang="ko-KR" sz="900" dirty="0" err="1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Glovis</a:t>
            </a:r>
            <a:r>
              <a:rPr lang="en-US" altLang="ko-KR" sz="9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Certification Service completed 101 items inspected by maintenance experts</a:t>
            </a:r>
          </a:p>
          <a:p>
            <a:r>
              <a:rPr lang="en-US" altLang="ko-KR" sz="9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- Compensation service offered in case of discrepancy with the quality information provided by Hyundai </a:t>
            </a:r>
            <a:r>
              <a:rPr lang="en-US" altLang="ko-KR" sz="900" dirty="0" err="1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Glovis</a:t>
            </a:r>
            <a:r>
              <a:rPr lang="en-US" altLang="ko-KR" sz="9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endParaRPr lang="ko-KR" altLang="en-US" sz="90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185AB25D-C155-40A8-8B27-F8408F8FBCB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871" y="6829252"/>
            <a:ext cx="200522" cy="20052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05DBC18-6D54-4D95-8793-D988BD64B3B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278" y="6842715"/>
            <a:ext cx="200522" cy="200522"/>
          </a:xfrm>
          <a:prstGeom prst="rect">
            <a:avLst/>
          </a:prstGeom>
        </p:spPr>
      </p:pic>
      <p:pic>
        <p:nvPicPr>
          <p:cNvPr id="15" name="그림 14" descr="텍스트, 육상 차량, 차량, 바퀴이(가) 표시된 사진&#10;&#10;자동 생성된 설명">
            <a:extLst>
              <a:ext uri="{FF2B5EF4-FFF2-40B4-BE49-F238E27FC236}">
                <a16:creationId xmlns:a16="http://schemas.microsoft.com/office/drawing/2014/main" id="{3D7A4D2B-DE6B-7765-CB5C-4FA14A7181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0394" y="3400497"/>
            <a:ext cx="4395096" cy="347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504997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latin typeface="Hyundai Sans Text Office" panose="020B0504040000000000" pitchFamily="34" charset="0"/>
            </a:endParaRP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13958" y="713767"/>
            <a:ext cx="10058400" cy="4817553"/>
          </a:xfrm>
          <a:prstGeom prst="rect">
            <a:avLst/>
          </a:prstGeom>
        </p:spPr>
      </p:pic>
      <p:sp>
        <p:nvSpPr>
          <p:cNvPr id="133" name="직사각형 132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650025" y="1207474"/>
            <a:ext cx="2580243" cy="295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TRADING </a:t>
            </a:r>
            <a:r>
              <a:rPr lang="en-US" altLang="ko-KR" sz="1800" dirty="0">
                <a:solidFill>
                  <a:srgbClr val="00B4E0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BUSINESS</a:t>
            </a:r>
            <a:endParaRPr lang="ko-KR" altLang="en-US" sz="1800" dirty="0">
              <a:solidFill>
                <a:srgbClr val="00B4E0"/>
              </a:solidFill>
              <a:latin typeface="Hyundai Sans Text Office" panose="020B0504040000000000" pitchFamily="34" charset="0"/>
              <a:ea typeface="현대산스 Text" panose="020B0600000101010101" pitchFamily="50" charset="-127"/>
              <a:cs typeface="현대산스 Text" panose="020B0604020202020204" pitchFamily="34" charset="0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0095" y="2966484"/>
            <a:ext cx="6520324" cy="2390173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43" y="2961850"/>
            <a:ext cx="3319468" cy="2212978"/>
          </a:xfrm>
          <a:prstGeom prst="rect">
            <a:avLst/>
          </a:prstGeom>
        </p:spPr>
      </p:pic>
      <p:sp>
        <p:nvSpPr>
          <p:cNvPr id="144" name="직사각형 143"/>
          <p:cNvSpPr/>
          <p:nvPr/>
        </p:nvSpPr>
        <p:spPr>
          <a:xfrm>
            <a:off x="430343" y="4810898"/>
            <a:ext cx="9830076" cy="2390004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49017" y="5156060"/>
            <a:ext cx="2775482" cy="1806618"/>
            <a:chOff x="7249017" y="5156060"/>
            <a:chExt cx="2775482" cy="1806618"/>
          </a:xfrm>
        </p:grpSpPr>
        <p:sp>
          <p:nvSpPr>
            <p:cNvPr id="160" name="TextBox 159"/>
            <p:cNvSpPr txBox="1"/>
            <p:nvPr/>
          </p:nvSpPr>
          <p:spPr>
            <a:xfrm flipH="1">
              <a:off x="7578924" y="5233546"/>
              <a:ext cx="2255227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16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현대산스 Text" panose="020B0604020202020204" pitchFamily="34" charset="0"/>
                </a:rPr>
                <a:t>Major Services</a:t>
              </a:r>
            </a:p>
          </p:txBody>
        </p:sp>
        <p:cxnSp>
          <p:nvCxnSpPr>
            <p:cNvPr id="191" name="직선 연결선[R] 190"/>
            <p:cNvCxnSpPr/>
            <p:nvPr/>
          </p:nvCxnSpPr>
          <p:spPr>
            <a:xfrm>
              <a:off x="7277390" y="5524492"/>
              <a:ext cx="2747109" cy="0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/>
            <p:cNvCxnSpPr/>
            <p:nvPr/>
          </p:nvCxnSpPr>
          <p:spPr>
            <a:xfrm>
              <a:off x="7249017" y="5156060"/>
              <a:ext cx="0" cy="1806618"/>
            </a:xfrm>
            <a:prstGeom prst="line">
              <a:avLst/>
            </a:prstGeom>
            <a:ln w="25400"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539932" y="5067161"/>
            <a:ext cx="6965269" cy="1895518"/>
            <a:chOff x="539932" y="5067161"/>
            <a:chExt cx="6965269" cy="1895518"/>
          </a:xfrm>
        </p:grpSpPr>
        <p:sp>
          <p:nvSpPr>
            <p:cNvPr id="173" name="TextBox 172"/>
            <p:cNvSpPr txBox="1"/>
            <p:nvPr/>
          </p:nvSpPr>
          <p:spPr>
            <a:xfrm flipH="1">
              <a:off x="539932" y="5067161"/>
              <a:ext cx="6848645" cy="4514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380"/>
                </a:lnSpc>
              </a:pPr>
              <a:r>
                <a:rPr lang="de-DE" altLang="ko-KR" sz="1000" b="1" spc="-50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■    Trading  :   </a:t>
              </a:r>
              <a:r>
                <a:rPr lang="de-DE" altLang="ko-KR" sz="10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Trading of raw materials &amp; finished goods, importing &amp; exporting of nonferrous metal &amp; steel, </a:t>
              </a:r>
              <a:br>
                <a:rPr lang="en-US" altLang="ko-KR" sz="10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</a:br>
              <a:r>
                <a:rPr lang="en-US" altLang="ko-KR" sz="10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                       performing three-way trade</a:t>
              </a:r>
            </a:p>
          </p:txBody>
        </p:sp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8810" y="5875053"/>
              <a:ext cx="6304531" cy="108762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 flipH="1">
              <a:off x="732248" y="5533982"/>
              <a:ext cx="6772953" cy="3488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960"/>
                </a:lnSpc>
              </a:pPr>
              <a:r>
                <a:rPr lang="en-US" altLang="ko-KR" sz="800" dirty="0">
                  <a:solidFill>
                    <a:srgbClr val="FFF9B7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charset="-127"/>
                </a:rPr>
                <a:t>What is trading</a:t>
              </a:r>
              <a:r>
                <a:rPr lang="en-US" altLang="ko-KR" sz="800" dirty="0">
                  <a:solidFill>
                    <a:srgbClr val="FFF9B7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?</a:t>
              </a:r>
              <a:r>
                <a:rPr lang="ko-KR" altLang="en-US" sz="800" dirty="0">
                  <a:solidFill>
                    <a:srgbClr val="FFF9B7"/>
                  </a:solidFill>
                  <a:latin typeface="Hyundai Sans Text Office" panose="020B0504040000000000" pitchFamily="34" charset="0"/>
                  <a:ea typeface="현대산스 Text" panose="020B0600000101010101" pitchFamily="50" charset="-127"/>
                  <a:cs typeface="현대산스 Text" panose="020B0604020202020204" pitchFamily="34" charset="0"/>
                </a:rPr>
                <a:t>  </a:t>
              </a:r>
              <a:r>
                <a:rPr lang="en-US" altLang="ko-KR" sz="8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Business arrangement in which raw materials are purchased at low prices and sold at higher prices by analyzing</a:t>
              </a:r>
            </a:p>
            <a:p>
              <a:pPr>
                <a:lnSpc>
                  <a:spcPts val="960"/>
                </a:lnSpc>
              </a:pPr>
              <a:r>
                <a:rPr lang="en-US" altLang="ko-KR" sz="8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                                supply &amp; demand conditions in domestic and overseas markets and utilizing various terms of trade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458" y="890885"/>
            <a:ext cx="599882" cy="52564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07867" y="1599515"/>
            <a:ext cx="9885596" cy="1152270"/>
            <a:chOff x="407867" y="1599515"/>
            <a:chExt cx="9885596" cy="1152270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407867" y="1599515"/>
              <a:ext cx="986312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2420"/>
                </a:lnSpc>
              </a:pPr>
              <a:r>
                <a:rPr lang="en-US" sz="2000" dirty="0">
                  <a:solidFill>
                    <a:srgbClr val="0079C5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 Medium" charset="0"/>
                </a:rPr>
                <a:t>With its deep and extensive knowhow in logistics and distribution and </a:t>
              </a:r>
            </a:p>
            <a:p>
              <a:pPr algn="ctr">
                <a:lnSpc>
                  <a:spcPts val="2420"/>
                </a:lnSpc>
              </a:pPr>
              <a:r>
                <a:rPr lang="en-US" sz="2000" dirty="0">
                  <a:solidFill>
                    <a:srgbClr val="0079C5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 Medium" charset="0"/>
                </a:rPr>
                <a:t>its global network,  HYUNDAI GLOVIS creates a new synergy.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flipH="1">
              <a:off x="430343" y="2274731"/>
              <a:ext cx="9863120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52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Based on unrivaled competitiveness in logistics and distribution, </a:t>
              </a:r>
            </a:p>
            <a:p>
              <a:pPr algn="ctr">
                <a:lnSpc>
                  <a:spcPts val="152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we promote trading in various fields, generating stable and continuous profit.</a:t>
              </a: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F59BBA16-E494-4493-A92D-E8C3624D34C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84" y="229813"/>
            <a:ext cx="1327934" cy="1095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402FBB-F70A-4764-85AA-AC2E0377366A}"/>
              </a:ext>
            </a:extLst>
          </p:cNvPr>
          <p:cNvSpPr txBox="1"/>
          <p:nvPr/>
        </p:nvSpPr>
        <p:spPr>
          <a:xfrm flipH="1">
            <a:off x="4216101" y="396654"/>
            <a:ext cx="283340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BUSINESS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OVERVIEW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: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Distribution Business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ABE6A-6E6F-469C-BCC4-576CCDA00B94}"/>
              </a:ext>
            </a:extLst>
          </p:cNvPr>
          <p:cNvSpPr txBox="1"/>
          <p:nvPr/>
        </p:nvSpPr>
        <p:spPr>
          <a:xfrm flipH="1">
            <a:off x="7277390" y="5573223"/>
            <a:ext cx="2708217" cy="411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spc="-5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We have experienced professionals in trading the non-ferrous metal business (Aluminum and Copper)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3C2A8-96B2-42F8-9A55-DA53B733A603}"/>
              </a:ext>
            </a:extLst>
          </p:cNvPr>
          <p:cNvSpPr txBox="1"/>
          <p:nvPr/>
        </p:nvSpPr>
        <p:spPr>
          <a:xfrm flipH="1">
            <a:off x="7297040" y="6127526"/>
            <a:ext cx="2708217" cy="7436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spc="-5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We trade wide range of non-ferrous products from raw materials, intermediate materials to finished products providing the logistics services such as storage and transportations.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AD523A3-6BB4-4BDF-B7D1-054AE9E31F4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230" y="5220637"/>
            <a:ext cx="247897" cy="24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8994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latin typeface="Hyundai Sans Text Office" panose="020B0504040000000000" pitchFamily="34" charset="0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13958" y="713767"/>
            <a:ext cx="10058400" cy="4817553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11599" y="2986088"/>
            <a:ext cx="9863120" cy="421481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231206" y="3176048"/>
            <a:ext cx="4964353" cy="1474044"/>
            <a:chOff x="5231206" y="3176048"/>
            <a:chExt cx="4964353" cy="1474044"/>
          </a:xfrm>
        </p:grpSpPr>
        <p:sp>
          <p:nvSpPr>
            <p:cNvPr id="208" name="TextBox 207"/>
            <p:cNvSpPr txBox="1"/>
            <p:nvPr/>
          </p:nvSpPr>
          <p:spPr>
            <a:xfrm flipH="1">
              <a:off x="5231206" y="3176048"/>
              <a:ext cx="4964353" cy="9643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380"/>
                </a:lnSpc>
              </a:pPr>
              <a:r>
                <a:rPr lang="ko-KR" altLang="de-DE" sz="900" b="1" spc="-50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Text" panose="020B0600000101010101" pitchFamily="50" charset="-127"/>
                  <a:cs typeface="현대산스 Text" panose="020B0604020202020204" pitchFamily="34" charset="0"/>
                </a:rPr>
                <a:t>■ </a:t>
              </a:r>
              <a:r>
                <a:rPr lang="de-DE" altLang="ko-KR" sz="900" b="1" spc="-50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</a:t>
              </a:r>
              <a:r>
                <a:rPr lang="en-US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KD Distribution  :  </a:t>
              </a:r>
              <a:r>
                <a:rPr lang="en-US" altLang="ko-KR" sz="900" spc="-100" dirty="0">
                  <a:solidFill>
                    <a:schemeClr val="bg1"/>
                  </a:solidFill>
                  <a:latin typeface="Hyundai Sans Head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</a:t>
              </a:r>
              <a:r>
                <a:rPr lang="en-US" altLang="ko-KR" sz="9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Providing integrated distribution service from automotive parts supply,   </a:t>
              </a:r>
            </a:p>
            <a:p>
              <a:pPr>
                <a:lnSpc>
                  <a:spcPts val="1380"/>
                </a:lnSpc>
              </a:pPr>
              <a:r>
                <a:rPr lang="en-US" altLang="ko-KR" sz="9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                                      quality control &amp; customs clearance to transportation</a:t>
              </a:r>
              <a:endParaRPr lang="en-US" sz="900" b="1" dirty="0">
                <a:solidFill>
                  <a:srgbClr val="FFF9B7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endParaRPr>
            </a:p>
            <a:p>
              <a:pPr>
                <a:lnSpc>
                  <a:spcPts val="1180"/>
                </a:lnSpc>
              </a:pPr>
              <a:endParaRPr lang="en-US" altLang="ko-KR" sz="900" b="1" spc="-50" dirty="0">
                <a:solidFill>
                  <a:srgbClr val="FFF9B7"/>
                </a:solidFill>
                <a:latin typeface="Hyundai Sans Head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endParaRPr>
            </a:p>
            <a:p>
              <a:pPr>
                <a:lnSpc>
                  <a:spcPts val="1380"/>
                </a:lnSpc>
              </a:pPr>
              <a:r>
                <a:rPr lang="ko-KR" altLang="de-DE" sz="900" b="1" spc="-50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Text" panose="020B0600000101010101" pitchFamily="50" charset="-127"/>
                  <a:cs typeface="현대산스 Text" panose="020B0604020202020204" pitchFamily="34" charset="0"/>
                </a:rPr>
                <a:t>■  </a:t>
              </a:r>
              <a:r>
                <a:rPr lang="en-US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KD Packaging     :  </a:t>
              </a:r>
              <a:r>
                <a:rPr lang="en-US" altLang="ko-KR" sz="900" spc="-100" dirty="0">
                  <a:solidFill>
                    <a:schemeClr val="bg1"/>
                  </a:solidFill>
                  <a:latin typeface="Hyundai Sans Head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</a:t>
              </a:r>
              <a:r>
                <a:rPr lang="en-US" altLang="ko-KR" sz="9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Providing automotive parts packaging service optimized for assembly</a:t>
              </a:r>
            </a:p>
            <a:p>
              <a:pPr>
                <a:lnSpc>
                  <a:spcPts val="1380"/>
                </a:lnSpc>
              </a:pPr>
              <a:r>
                <a:rPr lang="en-US" altLang="ko-KR" sz="9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                                        &amp; manufacturing at factories for complete vehicles abroad</a:t>
              </a:r>
              <a:r>
                <a:rPr lang="en-US" sz="900" b="1" dirty="0">
                  <a:solidFill>
                    <a:srgbClr val="FFF9B7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</a:t>
              </a:r>
              <a:endParaRPr lang="ko-KR" altLang="de-DE" sz="900" b="1" spc="-50" dirty="0">
                <a:solidFill>
                  <a:srgbClr val="FFF9B7"/>
                </a:solidFill>
                <a:latin typeface="Hyundai Sans Text Office" panose="020B0504040000000000" pitchFamily="34" charset="0"/>
                <a:ea typeface="현대산스 Text" panose="020B0600000101010101" pitchFamily="50" charset="-127"/>
                <a:cs typeface="현대산스 Text" panose="020B0604020202020204" pitchFamily="34" charset="0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502244" y="4210992"/>
              <a:ext cx="3240586" cy="439100"/>
              <a:chOff x="6502244" y="4225168"/>
              <a:chExt cx="3240586" cy="439100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6502244" y="4225168"/>
                <a:ext cx="3111578" cy="439100"/>
              </a:xfrm>
              <a:prstGeom prst="roundRect">
                <a:avLst/>
              </a:prstGeom>
              <a:solidFill>
                <a:schemeClr val="tx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Hyundai Sans Text Office" panose="020B0504040000000000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flipH="1">
                <a:off x="6631252" y="4233568"/>
                <a:ext cx="3111578" cy="40895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260"/>
                  </a:lnSpc>
                </a:pPr>
                <a:r>
                  <a:rPr lang="en-US" altLang="ko-KR" sz="800" dirty="0">
                    <a:solidFill>
                      <a:srgbClr val="FFF9B7"/>
                    </a:solidFill>
                    <a:latin typeface="Hyundai Sans Text Office" panose="020B0504040000000000" pitchFamily="34" charset="0"/>
                    <a:ea typeface="Hyundai Sans Text Office" panose="020B0504040000000000" pitchFamily="34" charset="0"/>
                    <a:cs typeface="현대산스 Text" panose="020B0604020202020204" pitchFamily="34" charset="0"/>
                  </a:rPr>
                  <a:t>What is KD?</a:t>
                </a:r>
                <a:r>
                  <a:rPr lang="ko-KR" altLang="en-US" sz="800" dirty="0">
                    <a:solidFill>
                      <a:srgbClr val="FFF9B7"/>
                    </a:solidFill>
                    <a:latin typeface="Hyundai Sans Text Office" panose="020B0504040000000000" pitchFamily="34" charset="0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   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Hyundai Sans Text Office" panose="020B0504040000000000" pitchFamily="34" charset="0"/>
                    <a:ea typeface="Hyundai Sans Text Office" panose="020B0504040000000000" pitchFamily="34" charset="0"/>
                    <a:cs typeface="현대산스 Text" panose="020B0604020202020204" pitchFamily="34" charset="0"/>
                  </a:rPr>
                  <a:t>exporting parts instead of finished goods for </a:t>
                </a:r>
              </a:p>
              <a:p>
                <a:pPr>
                  <a:lnSpc>
                    <a:spcPts val="1260"/>
                  </a:lnSpc>
                </a:pPr>
                <a:r>
                  <a:rPr lang="en-US" altLang="ko-KR" sz="800" dirty="0">
                    <a:solidFill>
                      <a:schemeClr val="bg1"/>
                    </a:solidFill>
                    <a:latin typeface="Hyundai Sans Text Office" panose="020B0504040000000000" pitchFamily="34" charset="0"/>
                    <a:ea typeface="Hyundai Sans Text Office" panose="020B0504040000000000" pitchFamily="34" charset="0"/>
                    <a:cs typeface="현대산스 Text" panose="020B0604020202020204" pitchFamily="34" charset="0"/>
                  </a:rPr>
                  <a:t>                          assembly &amp; manufacture of overseas factories   </a:t>
                </a:r>
                <a:r>
                  <a:rPr lang="en-US" altLang="ko-KR" sz="800" spc="-50" dirty="0">
                    <a:solidFill>
                      <a:schemeClr val="bg1"/>
                    </a:solidFill>
                    <a:latin typeface="Hyundai Sans Text Office" panose="020B0504040000000000" pitchFamily="34" charset="0"/>
                    <a:ea typeface="Hyundai Sans Text Office" panose="020B0504040000000000" pitchFamily="34" charset="0"/>
                    <a:cs typeface="현대산스 Text" panose="020B0604020202020204" pitchFamily="34" charset="0"/>
                  </a:rPr>
                  <a:t> </a:t>
                </a:r>
                <a:endParaRPr lang="en-US" altLang="ko-KR" sz="8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endParaRPr>
              </a:p>
            </p:txBody>
          </p:sp>
        </p:grpSp>
      </p:grpSp>
      <p:sp>
        <p:nvSpPr>
          <p:cNvPr id="43" name="직사각형 42"/>
          <p:cNvSpPr/>
          <p:nvPr/>
        </p:nvSpPr>
        <p:spPr>
          <a:xfrm>
            <a:off x="3795553" y="1111987"/>
            <a:ext cx="4491022" cy="292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KNOCKDOWN PARTS </a:t>
            </a:r>
            <a:r>
              <a:rPr lang="en-US" altLang="ko-KR" sz="1800" dirty="0">
                <a:solidFill>
                  <a:srgbClr val="00B4E0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BUSINESS</a:t>
            </a:r>
            <a:endParaRPr lang="ko-KR" altLang="en-US" sz="1800" dirty="0">
              <a:solidFill>
                <a:srgbClr val="00B4E0"/>
              </a:solidFill>
              <a:latin typeface="Hyundai Sans Text Office" panose="020B0504040000000000" pitchFamily="34" charset="0"/>
              <a:ea typeface="현대산스 Text" panose="020B0600000101010101" pitchFamily="50" charset="-127"/>
              <a:cs typeface="현대산스 Text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292" y="1047430"/>
            <a:ext cx="528622" cy="35927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0" y="1599515"/>
            <a:ext cx="10691813" cy="1152270"/>
            <a:chOff x="0" y="1599515"/>
            <a:chExt cx="10691813" cy="1152270"/>
          </a:xfrm>
        </p:grpSpPr>
        <p:sp>
          <p:nvSpPr>
            <p:cNvPr id="45" name="TextBox 44"/>
            <p:cNvSpPr txBox="1"/>
            <p:nvPr/>
          </p:nvSpPr>
          <p:spPr>
            <a:xfrm flipH="1">
              <a:off x="0" y="1599515"/>
              <a:ext cx="1069181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2420"/>
                </a:lnSpc>
              </a:pPr>
              <a:r>
                <a:rPr lang="en-US" sz="1900" dirty="0">
                  <a:solidFill>
                    <a:srgbClr val="0079C5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 Medium" charset="0"/>
                </a:rPr>
                <a:t>Transporting and supplying automotive parts to factories worldwide, </a:t>
              </a:r>
            </a:p>
            <a:p>
              <a:pPr algn="ctr">
                <a:lnSpc>
                  <a:spcPts val="2420"/>
                </a:lnSpc>
              </a:pPr>
              <a:r>
                <a:rPr lang="en-US" sz="1900" dirty="0">
                  <a:solidFill>
                    <a:srgbClr val="0079C5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 Medium" charset="0"/>
                </a:rPr>
                <a:t>HYUNDAI GLOVIS raises the competitiveness of the Korean automotive industry. 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430343" y="2274731"/>
              <a:ext cx="9863120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52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From taking orders for parts to packaging, transportation, inland transportation at site, storage and JIT delivery, </a:t>
              </a:r>
            </a:p>
            <a:p>
              <a:pPr algn="ctr">
                <a:lnSpc>
                  <a:spcPts val="152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HYUNDAI GLOVIS provides KD distribution service to improve the production of completed vehicles abroad. 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C08195E7-C14C-46B6-B158-D5C41AB87A5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84" y="229813"/>
            <a:ext cx="1327934" cy="10954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8637B40-B6D2-45D5-9045-F5B94A8E8E7C}"/>
              </a:ext>
            </a:extLst>
          </p:cNvPr>
          <p:cNvSpPr txBox="1"/>
          <p:nvPr/>
        </p:nvSpPr>
        <p:spPr>
          <a:xfrm flipH="1">
            <a:off x="4216101" y="396654"/>
            <a:ext cx="283340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BUSINESS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OVERVIEW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: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Distribution Business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51C25C6-E73E-4351-8B8F-843F3F32AF03}"/>
              </a:ext>
            </a:extLst>
          </p:cNvPr>
          <p:cNvGrpSpPr/>
          <p:nvPr/>
        </p:nvGrpSpPr>
        <p:grpSpPr>
          <a:xfrm>
            <a:off x="5189769" y="5033327"/>
            <a:ext cx="5148077" cy="1869493"/>
            <a:chOff x="5264870" y="4988398"/>
            <a:chExt cx="5148077" cy="1869493"/>
          </a:xfrm>
        </p:grpSpPr>
        <p:cxnSp>
          <p:nvCxnSpPr>
            <p:cNvPr id="69" name="직선 연결선[R] 185">
              <a:extLst>
                <a:ext uri="{FF2B5EF4-FFF2-40B4-BE49-F238E27FC236}">
                  <a16:creationId xmlns:a16="http://schemas.microsoft.com/office/drawing/2014/main" id="{67C24A55-A16D-411A-AF2F-A0C35508FE8C}"/>
                </a:ext>
              </a:extLst>
            </p:cNvPr>
            <p:cNvCxnSpPr/>
            <p:nvPr/>
          </p:nvCxnSpPr>
          <p:spPr>
            <a:xfrm>
              <a:off x="5264870" y="4988398"/>
              <a:ext cx="4779972" cy="0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20B02FA-2646-4568-A691-E6612281790D}"/>
                </a:ext>
              </a:extLst>
            </p:cNvPr>
            <p:cNvGrpSpPr/>
            <p:nvPr/>
          </p:nvGrpSpPr>
          <p:grpSpPr>
            <a:xfrm>
              <a:off x="7395007" y="5350746"/>
              <a:ext cx="2451868" cy="558464"/>
              <a:chOff x="551789" y="3097096"/>
              <a:chExt cx="2451868" cy="558464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5B9772E-09FF-4F0C-92B3-7CCBA51AA1DF}"/>
                  </a:ext>
                </a:extLst>
              </p:cNvPr>
              <p:cNvSpPr/>
              <p:nvPr/>
            </p:nvSpPr>
            <p:spPr>
              <a:xfrm>
                <a:off x="812648" y="3255450"/>
                <a:ext cx="21910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is-IS" altLang="ko-KR" sz="2000" dirty="0">
                    <a:solidFill>
                      <a:srgbClr val="FFF9B7"/>
                    </a:solidFill>
                    <a:latin typeface="현대산스 Head Bold" panose="020B0600000101010101" pitchFamily="50" charset="-127"/>
                    <a:ea typeface="현대산스 Head Bold" panose="020B0600000101010101" pitchFamily="50" charset="-127"/>
                    <a:cs typeface="나눔바른고딕" charset="0"/>
                  </a:rPr>
                  <a:t>38,770</a:t>
                </a:r>
                <a:r>
                  <a:rPr lang="is-IS" altLang="ko-KR" sz="2000" dirty="0">
                    <a:solidFill>
                      <a:srgbClr val="FFF9B7"/>
                    </a:solidFill>
                    <a:latin typeface="타이포_팩토리 B" panose="02020503020101020101" pitchFamily="18" charset="-127"/>
                    <a:ea typeface="타이포_팩토리 B" panose="02020503020101020101" pitchFamily="18" charset="-127"/>
                    <a:cs typeface="나눔바른고딕" charset="0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Items</a:t>
                </a:r>
                <a:endParaRPr lang="en-US" altLang="ko-KR" sz="9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C162D4-AE14-4018-A310-26DE2213154B}"/>
                  </a:ext>
                </a:extLst>
              </p:cNvPr>
              <p:cNvSpPr txBox="1"/>
              <p:nvPr/>
            </p:nvSpPr>
            <p:spPr>
              <a:xfrm flipH="1">
                <a:off x="551789" y="3097096"/>
                <a:ext cx="2371668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r"/>
                <a:r>
                  <a:rPr lang="en-US" altLang="ko-KR" sz="1100" spc="-50" dirty="0">
                    <a:solidFill>
                      <a:prstClr val="white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Controlled KD items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9E34193-8CE3-4D2E-AB56-17DF779F1BFA}"/>
                </a:ext>
              </a:extLst>
            </p:cNvPr>
            <p:cNvGrpSpPr/>
            <p:nvPr/>
          </p:nvGrpSpPr>
          <p:grpSpPr>
            <a:xfrm>
              <a:off x="5410386" y="5273214"/>
              <a:ext cx="2371668" cy="572047"/>
              <a:chOff x="1007689" y="1851456"/>
              <a:chExt cx="2371668" cy="572047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C06C917-B2B0-40AE-ACE0-63C3A2C54284}"/>
                  </a:ext>
                </a:extLst>
              </p:cNvPr>
              <p:cNvSpPr/>
              <p:nvPr/>
            </p:nvSpPr>
            <p:spPr>
              <a:xfrm>
                <a:off x="1011013" y="2023393"/>
                <a:ext cx="21910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rgbClr val="FFF9B7"/>
                    </a:solidFill>
                    <a:latin typeface="현대산스 Head Bold" panose="020B0600000101010101" pitchFamily="50" charset="-127"/>
                    <a:ea typeface="현대산스 Head Bold" panose="020B0600000101010101" pitchFamily="50" charset="-127"/>
                    <a:cs typeface="나눔바른고딕" charset="0"/>
                  </a:rPr>
                  <a:t>65,495</a:t>
                </a:r>
                <a:r>
                  <a:rPr lang="en-US" altLang="ko-KR" sz="2000" dirty="0">
                    <a:solidFill>
                      <a:srgbClr val="FFF9B7"/>
                    </a:solidFill>
                    <a:latin typeface="타이포_팩토리 B" panose="02020503020101020101" pitchFamily="18" charset="-127"/>
                    <a:ea typeface="타이포_팩토리 B" panose="02020503020101020101" pitchFamily="18" charset="-127"/>
                    <a:cs typeface="나눔바른고딕" charset="0"/>
                  </a:rPr>
                  <a:t> </a:t>
                </a:r>
                <a:r>
                  <a:rPr lang="en-US" altLang="ko-KR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FEU</a:t>
                </a:r>
                <a:endParaRPr lang="ko-KR" altLang="en-US" sz="9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DCFB8D4-EE72-47D7-A278-110B96716572}"/>
                  </a:ext>
                </a:extLst>
              </p:cNvPr>
              <p:cNvSpPr txBox="1"/>
              <p:nvPr/>
            </p:nvSpPr>
            <p:spPr>
              <a:xfrm flipH="1">
                <a:off x="1007689" y="1851456"/>
                <a:ext cx="2371668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lang="en-US" altLang="ko-KR" sz="1100" spc="-50" dirty="0">
                    <a:solidFill>
                      <a:prstClr val="white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KD Supply</a:t>
                </a:r>
                <a:endParaRPr lang="ko-KR" altLang="en-US" sz="1100" spc="-50" dirty="0">
                  <a:solidFill>
                    <a:prstClr val="white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9863A7E-E2F1-4B39-BC01-8C8C4F7A3618}"/>
                </a:ext>
              </a:extLst>
            </p:cNvPr>
            <p:cNvGrpSpPr/>
            <p:nvPr/>
          </p:nvGrpSpPr>
          <p:grpSpPr>
            <a:xfrm>
              <a:off x="7653304" y="6261586"/>
              <a:ext cx="2759643" cy="556147"/>
              <a:chOff x="268523" y="2839828"/>
              <a:chExt cx="3401812" cy="556147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C35A840-B937-4B6E-981D-8AFB2F5DE2CE}"/>
                  </a:ext>
                </a:extLst>
              </p:cNvPr>
              <p:cNvSpPr/>
              <p:nvPr/>
            </p:nvSpPr>
            <p:spPr>
              <a:xfrm>
                <a:off x="268523" y="2995865"/>
                <a:ext cx="219101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is-IS" altLang="ko-KR" sz="2000" dirty="0">
                    <a:solidFill>
                      <a:srgbClr val="FFF9B7"/>
                    </a:solidFill>
                    <a:latin typeface="현대산스 Head Bold" panose="020B0600000101010101" pitchFamily="50" charset="-127"/>
                    <a:ea typeface="현대산스 Head Bold" panose="020B0600000101010101" pitchFamily="50" charset="-127"/>
                    <a:cs typeface="나눔바른고딕" charset="0"/>
                  </a:rPr>
                  <a:t>14 </a:t>
                </a:r>
                <a:r>
                  <a:rPr lang="en-US" altLang="ko-KR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F</a:t>
                </a:r>
                <a:r>
                  <a:rPr lang="en-US" altLang="ko-KR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actories</a:t>
                </a:r>
                <a:endParaRPr lang="ko-KR" altLang="en-US" sz="9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2C30464-F803-4FB2-BB99-173907674113}"/>
                  </a:ext>
                </a:extLst>
              </p:cNvPr>
              <p:cNvSpPr txBox="1"/>
              <p:nvPr/>
            </p:nvSpPr>
            <p:spPr>
              <a:xfrm flipH="1">
                <a:off x="1298667" y="2839828"/>
                <a:ext cx="2371668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lang="en-US" altLang="ko-KR" sz="1100" dirty="0">
                    <a:solidFill>
                      <a:prstClr val="white"/>
                    </a:solidFill>
                    <a:ea typeface="Hyundai Sans Text Office" panose="020B0504040000000000" pitchFamily="34" charset="0"/>
                    <a:cs typeface="현대산스 Text" panose="020B0604020202020204" pitchFamily="34" charset="0"/>
                  </a:rPr>
                  <a:t>No. of Overseas Factories</a:t>
                </a:r>
                <a:endParaRPr lang="ko-KR" altLang="en-US" sz="1100" dirty="0">
                  <a:solidFill>
                    <a:prstClr val="white"/>
                  </a:solidFill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</p:grpSp>
        <p:cxnSp>
          <p:nvCxnSpPr>
            <p:cNvPr id="74" name="직선 연결선[R] 149">
              <a:extLst>
                <a:ext uri="{FF2B5EF4-FFF2-40B4-BE49-F238E27FC236}">
                  <a16:creationId xmlns:a16="http://schemas.microsoft.com/office/drawing/2014/main" id="{24D526AA-C003-4D9E-A493-5F662D34A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2321" y="5497550"/>
              <a:ext cx="1511876" cy="13603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147">
              <a:extLst>
                <a:ext uri="{FF2B5EF4-FFF2-40B4-BE49-F238E27FC236}">
                  <a16:creationId xmlns:a16="http://schemas.microsoft.com/office/drawing/2014/main" id="{01D514B9-D81C-4836-AD0E-F0421650CA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4198" y="5454590"/>
              <a:ext cx="1693114" cy="1349826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BF68433-2A2A-40C8-A213-2CBE9C4EF4B6}"/>
                </a:ext>
              </a:extLst>
            </p:cNvPr>
            <p:cNvGrpSpPr/>
            <p:nvPr/>
          </p:nvGrpSpPr>
          <p:grpSpPr>
            <a:xfrm>
              <a:off x="6981345" y="5497550"/>
              <a:ext cx="1309876" cy="1309876"/>
              <a:chOff x="6266463" y="4650263"/>
              <a:chExt cx="1428402" cy="1428402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3D2D91FE-0BB0-4964-8AB2-5212955F2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66463" y="4650263"/>
                <a:ext cx="1428402" cy="1428402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3393EF53-415D-4AC5-BFDD-2949F9181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19720" y="5135351"/>
                <a:ext cx="517290" cy="393312"/>
              </a:xfrm>
              <a:prstGeom prst="rect">
                <a:avLst/>
              </a:prstGeom>
            </p:spPr>
          </p:pic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C32E679-303D-40DB-970F-7580D435DBC5}"/>
              </a:ext>
            </a:extLst>
          </p:cNvPr>
          <p:cNvSpPr txBox="1"/>
          <p:nvPr/>
        </p:nvSpPr>
        <p:spPr>
          <a:xfrm flipH="1">
            <a:off x="5111065" y="4772440"/>
            <a:ext cx="326991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1100" dirty="0">
                <a:solidFill>
                  <a:prstClr val="white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현대산스 Text" panose="020B0604020202020204" pitchFamily="34" charset="0"/>
              </a:rPr>
              <a:t>Major performances and status</a:t>
            </a:r>
            <a:endParaRPr lang="en-US" altLang="ko-KR" sz="1050" dirty="0">
              <a:solidFill>
                <a:prstClr val="white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현대산스 Text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950834-CFE5-4A1D-9153-D8A781FCC301}"/>
              </a:ext>
            </a:extLst>
          </p:cNvPr>
          <p:cNvSpPr/>
          <p:nvPr/>
        </p:nvSpPr>
        <p:spPr>
          <a:xfrm>
            <a:off x="5351648" y="6419759"/>
            <a:ext cx="370722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s-IS" altLang="ko-KR" sz="2000" dirty="0">
                <a:solidFill>
                  <a:srgbClr val="FFF9B7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나눔바른고딕" charset="0"/>
              </a:rPr>
              <a:t>45</a:t>
            </a:r>
            <a:r>
              <a:rPr lang="is-IS" altLang="ko-KR" sz="2000" dirty="0">
                <a:solidFill>
                  <a:srgbClr val="FFF9B7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 </a:t>
            </a:r>
            <a:r>
              <a:rPr lang="en-US" altLang="ko-KR" sz="1000" spc="-50" dirty="0">
                <a:solidFill>
                  <a:prstClr val="white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나눔바른고딕" charset="0"/>
              </a:rPr>
              <a:t>T</a:t>
            </a:r>
            <a:r>
              <a:rPr lang="en-US" altLang="ko-KR" sz="1000" spc="-50" dirty="0">
                <a:solidFill>
                  <a:prstClr val="white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ypes of</a:t>
            </a:r>
          </a:p>
          <a:p>
            <a:pPr lvl="0"/>
            <a:r>
              <a:rPr lang="en-US" altLang="ko-KR" sz="1000" spc="-50" dirty="0">
                <a:solidFill>
                  <a:prstClr val="white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                 automobiles</a:t>
            </a:r>
            <a:endParaRPr lang="ko-KR" altLang="en-US" sz="1000" spc="-50" dirty="0">
              <a:solidFill>
                <a:prstClr val="white"/>
              </a:solidFill>
              <a:latin typeface="Hyundai Sans Text Office" panose="020B0504040000000000" pitchFamily="34" charset="0"/>
              <a:ea typeface="현대산스 Text" panose="020B0600000101010101" pitchFamily="50" charset="-127"/>
              <a:cs typeface="현대산스 Text" charset="-127"/>
            </a:endParaRPr>
          </a:p>
          <a:p>
            <a:endParaRPr lang="ko-KR" altLang="en-US" sz="900" spc="-5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44AA4AE-6DCA-477C-96DE-A8D8AF73EDAF}"/>
              </a:ext>
            </a:extLst>
          </p:cNvPr>
          <p:cNvSpPr txBox="1"/>
          <p:nvPr/>
        </p:nvSpPr>
        <p:spPr>
          <a:xfrm flipH="1">
            <a:off x="4876450" y="6266573"/>
            <a:ext cx="192396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/>
            <a:r>
              <a:rPr lang="en-US" altLang="ko-KR" sz="1100" dirty="0">
                <a:solidFill>
                  <a:prstClr val="white"/>
                </a:solidFill>
                <a:ea typeface="Hyundai Sans Text Office" panose="020B0504040000000000" pitchFamily="34" charset="0"/>
                <a:cs typeface="현대산스 Text" charset="-127"/>
              </a:rPr>
              <a:t>No. of Vehicle Types</a:t>
            </a:r>
            <a:endParaRPr lang="ko-KR" altLang="en-US" sz="1100" dirty="0">
              <a:solidFill>
                <a:prstClr val="white"/>
              </a:solidFill>
              <a:ea typeface="현대산스 Text" panose="020B0600000101010101" pitchFamily="50" charset="-127"/>
              <a:cs typeface="현대산스 Text" charset="-127"/>
            </a:endParaRPr>
          </a:p>
        </p:txBody>
      </p:sp>
      <p:pic>
        <p:nvPicPr>
          <p:cNvPr id="38" name="그림 37" descr="실내, 창고, 여러개이(가) 표시된 사진&#10;&#10;자동 생성된 설명">
            <a:extLst>
              <a:ext uri="{FF2B5EF4-FFF2-40B4-BE49-F238E27FC236}">
                <a16:creationId xmlns:a16="http://schemas.microsoft.com/office/drawing/2014/main" id="{9314AE1A-CC58-49AA-82FD-EFAF1277972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972" y="5062419"/>
            <a:ext cx="4365837" cy="2138482"/>
          </a:xfrm>
          <a:prstGeom prst="rect">
            <a:avLst/>
          </a:prstGeom>
        </p:spPr>
      </p:pic>
      <p:pic>
        <p:nvPicPr>
          <p:cNvPr id="42" name="그림 41" descr="텍스트, 실내, 창고이(가) 표시된 사진&#10;&#10;자동 생성된 설명">
            <a:extLst>
              <a:ext uri="{FF2B5EF4-FFF2-40B4-BE49-F238E27FC236}">
                <a16:creationId xmlns:a16="http://schemas.microsoft.com/office/drawing/2014/main" id="{69D98B48-C6F8-4543-B95F-4A0E6040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835" y="2986088"/>
            <a:ext cx="4358974" cy="20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4062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직사각형 416"/>
          <p:cNvSpPr/>
          <p:nvPr/>
        </p:nvSpPr>
        <p:spPr>
          <a:xfrm>
            <a:off x="411599" y="5575440"/>
            <a:ext cx="9863120" cy="1625461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63" name="직사각형 362"/>
          <p:cNvSpPr/>
          <p:nvPr/>
        </p:nvSpPr>
        <p:spPr>
          <a:xfrm>
            <a:off x="411598" y="708796"/>
            <a:ext cx="9863121" cy="4866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464" name="직사각형 463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30343" y="1417682"/>
            <a:ext cx="9881865" cy="1404565"/>
            <a:chOff x="430343" y="1417682"/>
            <a:chExt cx="9881865" cy="1404565"/>
          </a:xfrm>
        </p:grpSpPr>
        <p:sp>
          <p:nvSpPr>
            <p:cNvPr id="54" name="TextBox 53"/>
            <p:cNvSpPr txBox="1"/>
            <p:nvPr/>
          </p:nvSpPr>
          <p:spPr>
            <a:xfrm flipH="1">
              <a:off x="430343" y="1417682"/>
              <a:ext cx="986312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0079C5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나눔바른고딕" charset="-127"/>
                </a:rPr>
                <a:t>We discover new growth engines and provide customized solution </a:t>
              </a:r>
            </a:p>
            <a:p>
              <a:pPr algn="ctr"/>
              <a:r>
                <a:rPr lang="en-US" altLang="ko-KR" sz="2000" spc="-150" dirty="0">
                  <a:solidFill>
                    <a:srgbClr val="0079C5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나눔바른고딕" charset="-127"/>
                </a:rPr>
                <a:t>based on hydrogen/EV/smart logistics technology.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flipH="1">
              <a:off x="449088" y="2068899"/>
              <a:ext cx="9863120" cy="7533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altLang="ko-KR" sz="12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We operate a top-tier technology research lab to deliver digitally driven, customized solutions and promote them to enable smart logistics.</a:t>
              </a:r>
            </a:p>
            <a:p>
              <a:pPr algn="ctr">
                <a:lnSpc>
                  <a:spcPts val="1820"/>
                </a:lnSpc>
              </a:pPr>
              <a:r>
                <a:rPr lang="en-US" altLang="ko-KR" sz="12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In addition to EV-related logistics/distribution/platform services, we also provide optimal hydrogen distribution services using the global hydrogen supply chain management platform.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8997" y="5575167"/>
            <a:ext cx="8947717" cy="1518557"/>
            <a:chOff x="584776" y="5575167"/>
            <a:chExt cx="7975299" cy="1518557"/>
          </a:xfrm>
        </p:grpSpPr>
        <p:sp>
          <p:nvSpPr>
            <p:cNvPr id="431" name="TextBox 430"/>
            <p:cNvSpPr txBox="1"/>
            <p:nvPr/>
          </p:nvSpPr>
          <p:spPr>
            <a:xfrm flipH="1">
              <a:off x="584776" y="5575167"/>
              <a:ext cx="2266133" cy="151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</a:t>
              </a:r>
              <a:r>
                <a:rPr lang="en-US" altLang="ko-KR" sz="12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Smart Logistics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2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</a:t>
              </a:r>
              <a:r>
                <a:rPr lang="en-US" altLang="ko-KR" sz="12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Hydrogen Business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2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</a:t>
              </a:r>
              <a:r>
                <a:rPr lang="en-US" altLang="ko-KR" sz="12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End-of-life EV Battery Business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2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</a:t>
              </a:r>
              <a:r>
                <a:rPr lang="en-US" altLang="ko-KR" sz="12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Future Innovation R&amp;D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flipH="1">
              <a:off x="2652025" y="6027748"/>
              <a:ext cx="5908050" cy="299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Expand distribution/logistics and identify additional business opportunities to construct SCM in the hydrogen energy ecosystem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6A71390-2D4D-453B-9B62-AC1FB7255F35}"/>
              </a:ext>
            </a:extLst>
          </p:cNvPr>
          <p:cNvSpPr/>
          <p:nvPr/>
        </p:nvSpPr>
        <p:spPr>
          <a:xfrm>
            <a:off x="4409270" y="1138487"/>
            <a:ext cx="4491022" cy="295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ea typeface="타이포_팩토리 B" panose="02020503020101020101" pitchFamily="18" charset="-127"/>
                <a:cs typeface="나눔바른고딕" charset="0"/>
              </a:rPr>
              <a:t>FUTURE BUSINESS</a:t>
            </a:r>
            <a:endParaRPr lang="ko-KR" altLang="en-US" sz="1800" b="1" dirty="0">
              <a:solidFill>
                <a:srgbClr val="00B4E0"/>
              </a:solidFill>
              <a:ea typeface="타이포_팩토리 B" panose="02020503020101020101" pitchFamily="18" charset="-127"/>
              <a:cs typeface="나눔바른고딕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73B0A10-EC98-49A8-819C-072A3895AF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2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462" y="968060"/>
            <a:ext cx="530827" cy="53082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10EE5C-53F4-466D-B4BD-9CD77FE19CE4}"/>
              </a:ext>
            </a:extLst>
          </p:cNvPr>
          <p:cNvSpPr txBox="1"/>
          <p:nvPr/>
        </p:nvSpPr>
        <p:spPr>
          <a:xfrm flipH="1">
            <a:off x="2898303" y="5751188"/>
            <a:ext cx="704141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Promote smart logistics-related business by securing smart logistics technology and establishing a transportation platform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4390F2E-D9F5-4CB8-89BA-BD0A81DD42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84" y="229813"/>
            <a:ext cx="1327934" cy="10954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C9C6A4D-A372-4868-9038-0A7963A0004C}"/>
              </a:ext>
            </a:extLst>
          </p:cNvPr>
          <p:cNvSpPr txBox="1"/>
          <p:nvPr/>
        </p:nvSpPr>
        <p:spPr>
          <a:xfrm flipH="1">
            <a:off x="4216101" y="396654"/>
            <a:ext cx="283340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BUSINESS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OVERVIEW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: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Future Business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12C75FE-4303-D730-CAC1-11D708ACDE0D}"/>
              </a:ext>
            </a:extLst>
          </p:cNvPr>
          <p:cNvSpPr/>
          <p:nvPr/>
        </p:nvSpPr>
        <p:spPr>
          <a:xfrm rot="5400000" flipV="1">
            <a:off x="5174382" y="3758929"/>
            <a:ext cx="2005926" cy="835694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2000"/>
                </a:schemeClr>
              </a:gs>
              <a:gs pos="55000">
                <a:schemeClr val="bg1">
                  <a:lumMod val="95000"/>
                  <a:alpha val="78000"/>
                </a:schemeClr>
              </a:gs>
              <a:gs pos="100000">
                <a:schemeClr val="bg1">
                  <a:lumMod val="85000"/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09" latinLnBrk="0"/>
            <a:endParaRPr lang="ko-KR" altLang="en-US">
              <a:ln>
                <a:solidFill>
                  <a:srgbClr val="333F50">
                    <a:alpha val="0"/>
                  </a:srgbClr>
                </a:solidFill>
              </a:ln>
              <a:solidFill>
                <a:prstClr val="white"/>
              </a:solidFill>
              <a:latin typeface="Microsoft GothicNeo"/>
              <a:ea typeface="Microsoft GothicNeo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23AC938A-B09B-5C86-ED0D-D14A7AF49BFB}"/>
              </a:ext>
            </a:extLst>
          </p:cNvPr>
          <p:cNvSpPr/>
          <p:nvPr/>
        </p:nvSpPr>
        <p:spPr>
          <a:xfrm rot="16200000" flipV="1">
            <a:off x="3582933" y="3769374"/>
            <a:ext cx="2005926" cy="835694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2000"/>
                </a:schemeClr>
              </a:gs>
              <a:gs pos="55000">
                <a:schemeClr val="bg1">
                  <a:lumMod val="95000"/>
                  <a:alpha val="78000"/>
                </a:schemeClr>
              </a:gs>
              <a:gs pos="100000">
                <a:schemeClr val="bg1">
                  <a:lumMod val="85000"/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09" latinLnBrk="0"/>
            <a:endParaRPr lang="ko-KR" altLang="en-US">
              <a:ln>
                <a:solidFill>
                  <a:srgbClr val="333F50">
                    <a:alpha val="0"/>
                  </a:srgbClr>
                </a:solidFill>
              </a:ln>
              <a:solidFill>
                <a:prstClr val="white"/>
              </a:solidFill>
              <a:latin typeface="Microsoft GothicNeo"/>
              <a:ea typeface="Microsoft GothicNeo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8C11AA-96E3-D977-316C-6921A9D0D246}"/>
              </a:ext>
            </a:extLst>
          </p:cNvPr>
          <p:cNvSpPr/>
          <p:nvPr/>
        </p:nvSpPr>
        <p:spPr>
          <a:xfrm>
            <a:off x="4809872" y="3086796"/>
            <a:ext cx="1746912" cy="374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4000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FITC</a:t>
            </a:r>
            <a:endParaRPr lang="ko-KR" altLang="en-US" sz="4000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sp>
        <p:nvSpPr>
          <p:cNvPr id="7" name="btfpBulletedList321602">
            <a:extLst>
              <a:ext uri="{FF2B5EF4-FFF2-40B4-BE49-F238E27FC236}">
                <a16:creationId xmlns:a16="http://schemas.microsoft.com/office/drawing/2014/main" id="{FF14241D-8C66-C353-6276-77A72B8E9994}"/>
              </a:ext>
            </a:extLst>
          </p:cNvPr>
          <p:cNvSpPr/>
          <p:nvPr/>
        </p:nvSpPr>
        <p:spPr>
          <a:xfrm>
            <a:off x="7044843" y="4761938"/>
            <a:ext cx="3515029" cy="59250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none" lIns="0" tIns="0" rIns="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Design/propose global network optimization </a:t>
            </a:r>
          </a:p>
          <a:p>
            <a:pPr marL="85708" lvl="3" defTabSz="914217" fontAlgn="base">
              <a:spcBef>
                <a:spcPts val="200"/>
              </a:spcBef>
              <a:spcAft>
                <a:spcPct val="0"/>
              </a:spcAft>
              <a:defRPr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     and operational innovation</a:t>
            </a:r>
          </a:p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Process/system standardization, </a:t>
            </a:r>
          </a:p>
          <a:p>
            <a:pPr marL="85708" lvl="3" defTabSz="914217" fontAlgn="base">
              <a:spcBef>
                <a:spcPts val="200"/>
              </a:spcBef>
              <a:spcAft>
                <a:spcPct val="0"/>
              </a:spcAft>
              <a:defRPr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     optimization, and digitalization</a:t>
            </a:r>
          </a:p>
        </p:txBody>
      </p:sp>
      <p:sp>
        <p:nvSpPr>
          <p:cNvPr id="8" name="btfpBulletedList321602">
            <a:extLst>
              <a:ext uri="{FF2B5EF4-FFF2-40B4-BE49-F238E27FC236}">
                <a16:creationId xmlns:a16="http://schemas.microsoft.com/office/drawing/2014/main" id="{94CA7038-B3E7-7008-D75F-E1468E211B27}"/>
              </a:ext>
            </a:extLst>
          </p:cNvPr>
          <p:cNvSpPr/>
          <p:nvPr/>
        </p:nvSpPr>
        <p:spPr>
          <a:xfrm>
            <a:off x="830663" y="4345147"/>
            <a:ext cx="2879538" cy="315019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none" lIns="0" tIns="71988" rIns="0" bIns="45713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08" lvl="3" algn="ctr" defTabSz="914217" fontAlgn="base">
              <a:lnSpc>
                <a:spcPts val="16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ko-KR" sz="1300" b="1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Next Generation IT      </a:t>
            </a:r>
          </a:p>
        </p:txBody>
      </p:sp>
      <p:sp>
        <p:nvSpPr>
          <p:cNvPr id="11" name="btfpBulletedList321602">
            <a:extLst>
              <a:ext uri="{FF2B5EF4-FFF2-40B4-BE49-F238E27FC236}">
                <a16:creationId xmlns:a16="http://schemas.microsoft.com/office/drawing/2014/main" id="{13C96669-8201-68DE-2927-A350C06716BE}"/>
              </a:ext>
            </a:extLst>
          </p:cNvPr>
          <p:cNvSpPr/>
          <p:nvPr/>
        </p:nvSpPr>
        <p:spPr>
          <a:xfrm>
            <a:off x="7041336" y="4356859"/>
            <a:ext cx="3058908" cy="315019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none" lIns="0" tIns="71988" rIns="0" bIns="45713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08" lvl="3" algn="ctr" defTabSz="914217" fontAlgn="base">
              <a:lnSpc>
                <a:spcPts val="16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ko-KR" sz="1300" b="1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Consulting &amp; Process Innovation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8D06F0-D4AD-76AC-138E-742BB9AC0C91}"/>
              </a:ext>
            </a:extLst>
          </p:cNvPr>
          <p:cNvSpPr/>
          <p:nvPr/>
        </p:nvSpPr>
        <p:spPr>
          <a:xfrm>
            <a:off x="2918851" y="3142428"/>
            <a:ext cx="301447" cy="1846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09" latinLnBrk="0"/>
            <a:endParaRPr lang="ko-KR" altLang="en-US" sz="600">
              <a:ln>
                <a:solidFill>
                  <a:srgbClr val="333F50">
                    <a:alpha val="0"/>
                  </a:srgbClr>
                </a:solidFill>
              </a:ln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btfpBulletedList321602">
            <a:extLst>
              <a:ext uri="{FF2B5EF4-FFF2-40B4-BE49-F238E27FC236}">
                <a16:creationId xmlns:a16="http://schemas.microsoft.com/office/drawing/2014/main" id="{4CB7DFC2-6F6D-76A7-1A19-89DB4A33428A}"/>
              </a:ext>
            </a:extLst>
          </p:cNvPr>
          <p:cNvSpPr/>
          <p:nvPr/>
        </p:nvSpPr>
        <p:spPr>
          <a:xfrm>
            <a:off x="1009244" y="4762002"/>
            <a:ext cx="3077094" cy="328544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none" lIns="0" tIns="0" rIns="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Establish/operate logistics IT systems</a:t>
            </a:r>
          </a:p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Gain visibility &amp; provide end-to-end services</a:t>
            </a:r>
            <a:endParaRPr lang="ko-KR" altLang="en-US" sz="1050" i="1" dirty="0">
              <a:ln>
                <a:solidFill>
                  <a:srgbClr val="333F50">
                    <a:alpha val="0"/>
                  </a:srgbClr>
                </a:solidFill>
              </a:ln>
              <a:solidFill>
                <a:srgbClr val="333F50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E34BC455-E3C2-D81C-138E-8E8856C119A8}"/>
              </a:ext>
            </a:extLst>
          </p:cNvPr>
          <p:cNvGrpSpPr/>
          <p:nvPr/>
        </p:nvGrpSpPr>
        <p:grpSpPr>
          <a:xfrm>
            <a:off x="4549130" y="3856574"/>
            <a:ext cx="1714898" cy="1398753"/>
            <a:chOff x="5212290" y="3896296"/>
            <a:chExt cx="1714898" cy="1398753"/>
          </a:xfrm>
        </p:grpSpPr>
        <p:sp>
          <p:nvSpPr>
            <p:cNvPr id="455" name="육각형 454">
              <a:extLst>
                <a:ext uri="{FF2B5EF4-FFF2-40B4-BE49-F238E27FC236}">
                  <a16:creationId xmlns:a16="http://schemas.microsoft.com/office/drawing/2014/main" id="{2767C733-3FBA-FFC9-95EC-2B4F1544E623}"/>
                </a:ext>
              </a:extLst>
            </p:cNvPr>
            <p:cNvSpPr/>
            <p:nvPr/>
          </p:nvSpPr>
          <p:spPr>
            <a:xfrm>
              <a:off x="5212290" y="3896296"/>
              <a:ext cx="1714898" cy="1398753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9696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09" latinLnBrk="0"/>
              <a:endParaRPr lang="ko-KR" altLang="en-US" b="1" dirty="0">
                <a:ln>
                  <a:solidFill>
                    <a:srgbClr val="333F50">
                      <a:alpha val="0"/>
                    </a:srgbClr>
                  </a:solidFill>
                </a:ln>
                <a:gradFill>
                  <a:gsLst>
                    <a:gs pos="19000">
                      <a:prstClr val="white"/>
                    </a:gs>
                    <a:gs pos="34000">
                      <a:prstClr val="white"/>
                    </a:gs>
                  </a:gsLst>
                  <a:lin ang="5400000" scaled="0"/>
                </a:gradFill>
                <a:effectLst>
                  <a:outerShdw blurRad="25400" dist="25400" dir="2700000" algn="tl" rotWithShape="0">
                    <a:prstClr val="black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56" name="육각형 455">
              <a:extLst>
                <a:ext uri="{FF2B5EF4-FFF2-40B4-BE49-F238E27FC236}">
                  <a16:creationId xmlns:a16="http://schemas.microsoft.com/office/drawing/2014/main" id="{D6ED0901-520E-259B-649C-CB1A8D2D33BA}"/>
                </a:ext>
              </a:extLst>
            </p:cNvPr>
            <p:cNvSpPr/>
            <p:nvPr/>
          </p:nvSpPr>
          <p:spPr>
            <a:xfrm>
              <a:off x="5309153" y="3978305"/>
              <a:ext cx="1513804" cy="1234733"/>
            </a:xfrm>
            <a:prstGeom prst="hexagon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09" latinLnBrk="0"/>
              <a:endParaRPr lang="ko-KR" altLang="en-US" b="1">
                <a:ln>
                  <a:solidFill>
                    <a:srgbClr val="333F50">
                      <a:alpha val="0"/>
                    </a:srgbClr>
                  </a:solidFill>
                </a:ln>
                <a:gradFill>
                  <a:gsLst>
                    <a:gs pos="19000">
                      <a:prstClr val="white"/>
                    </a:gs>
                    <a:gs pos="34000">
                      <a:prstClr val="white"/>
                    </a:gs>
                  </a:gsLst>
                  <a:lin ang="5400000" scaled="0"/>
                </a:gradFill>
                <a:effectLst>
                  <a:outerShdw blurRad="25400" dist="25400" dir="2700000" algn="tl" rotWithShape="0">
                    <a:prstClr val="black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C3395D1D-3DFA-CDC1-D86A-22A7C445388B}"/>
              </a:ext>
            </a:extLst>
          </p:cNvPr>
          <p:cNvSpPr/>
          <p:nvPr/>
        </p:nvSpPr>
        <p:spPr>
          <a:xfrm>
            <a:off x="4306082" y="3379520"/>
            <a:ext cx="215331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4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Future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Innovation</a:t>
            </a:r>
          </a:p>
          <a:p>
            <a:pPr algn="ctr">
              <a:lnSpc>
                <a:spcPts val="154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Tech Center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CB4EB-F857-5C90-8672-B78A6609E380}"/>
              </a:ext>
            </a:extLst>
          </p:cNvPr>
          <p:cNvSpPr txBox="1"/>
          <p:nvPr/>
        </p:nvSpPr>
        <p:spPr>
          <a:xfrm flipH="1">
            <a:off x="2898303" y="6403554"/>
            <a:ext cx="7041416" cy="2998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Identify and develop new business opportunities in the End-of-life EV battery industry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31A52-2575-30D8-71F0-D19BA9C89733}"/>
              </a:ext>
            </a:extLst>
          </p:cNvPr>
          <p:cNvSpPr txBox="1"/>
          <p:nvPr/>
        </p:nvSpPr>
        <p:spPr>
          <a:xfrm flipH="1">
            <a:off x="2883328" y="6778227"/>
            <a:ext cx="8179272" cy="2998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Our global top-notch technology R&amp;D center offers consulting on optimization and customized solutions based on digital technology</a:t>
            </a:r>
            <a:endParaRPr lang="ko-KR" altLang="en-US" sz="1000" spc="-5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33" name="btfpBulletedList321602">
            <a:extLst>
              <a:ext uri="{FF2B5EF4-FFF2-40B4-BE49-F238E27FC236}">
                <a16:creationId xmlns:a16="http://schemas.microsoft.com/office/drawing/2014/main" id="{9546EC17-D695-186B-F135-6C16A9430412}"/>
              </a:ext>
            </a:extLst>
          </p:cNvPr>
          <p:cNvSpPr/>
          <p:nvPr/>
        </p:nvSpPr>
        <p:spPr>
          <a:xfrm>
            <a:off x="7121634" y="3318420"/>
            <a:ext cx="2670221" cy="425500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none" lIns="0" tIns="0" rIns="0" bIns="0" rtlCol="0" anchor="t" anchorCtr="0"/>
          <a:lstStyle/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Providing Smart Logistics Center </a:t>
            </a:r>
            <a:b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Design/Building &amp; Operational Solutions</a:t>
            </a:r>
          </a:p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Robotics/Automation Technology R&amp;D</a:t>
            </a:r>
            <a:endParaRPr lang="ko-KR" altLang="en-US" sz="1050" i="1" dirty="0">
              <a:ln>
                <a:solidFill>
                  <a:srgbClr val="333F50">
                    <a:alpha val="0"/>
                  </a:srgbClr>
                </a:solidFill>
              </a:ln>
              <a:solidFill>
                <a:srgbClr val="333F50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btfpBulletedList321602">
            <a:extLst>
              <a:ext uri="{FF2B5EF4-FFF2-40B4-BE49-F238E27FC236}">
                <a16:creationId xmlns:a16="http://schemas.microsoft.com/office/drawing/2014/main" id="{1FFF8B6E-60E8-206E-0BF9-298A52980F1E}"/>
              </a:ext>
            </a:extLst>
          </p:cNvPr>
          <p:cNvSpPr/>
          <p:nvPr/>
        </p:nvSpPr>
        <p:spPr>
          <a:xfrm>
            <a:off x="862249" y="3327063"/>
            <a:ext cx="2739805" cy="89523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none" lIns="0" tIns="0" rIns="0" bIns="0" rtlCol="0" anchor="t" anchorCtr="0"/>
          <a:lstStyle/>
          <a:p>
            <a:pPr marL="171450" indent="-171450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Leading Logistics Digital Transformation</a:t>
            </a:r>
          </a:p>
          <a:p>
            <a:pPr marL="171450" indent="-171450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Developing new businesses based on </a:t>
            </a:r>
            <a:b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platforms and new technologies</a:t>
            </a:r>
          </a:p>
          <a:p>
            <a:pPr marL="171450" indent="-171450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Optimized AI/ML development </a:t>
            </a:r>
            <a:b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&amp; decision-making automation</a:t>
            </a:r>
          </a:p>
        </p:txBody>
      </p:sp>
      <p:sp>
        <p:nvSpPr>
          <p:cNvPr id="36" name="btfpBulletedList321602">
            <a:extLst>
              <a:ext uri="{FF2B5EF4-FFF2-40B4-BE49-F238E27FC236}">
                <a16:creationId xmlns:a16="http://schemas.microsoft.com/office/drawing/2014/main" id="{42E95C89-2C88-B1B4-8E45-E9F79BB00EE2}"/>
              </a:ext>
            </a:extLst>
          </p:cNvPr>
          <p:cNvSpPr/>
          <p:nvPr/>
        </p:nvSpPr>
        <p:spPr>
          <a:xfrm>
            <a:off x="7017481" y="2861899"/>
            <a:ext cx="3058908" cy="315019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none" lIns="0" tIns="71988" rIns="0" bIns="45713" rtlCol="0" anchor="t" anchorCtr="0"/>
          <a:lstStyle/>
          <a:p>
            <a:pPr marL="85708" lvl="3" algn="ctr" defTabSz="914217" fontAlgn="base">
              <a:lnSpc>
                <a:spcPts val="16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ko-KR" sz="1300" b="1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Robotics/Automation</a:t>
            </a:r>
          </a:p>
        </p:txBody>
      </p:sp>
      <p:sp>
        <p:nvSpPr>
          <p:cNvPr id="38" name="btfpBulletedList321602">
            <a:extLst>
              <a:ext uri="{FF2B5EF4-FFF2-40B4-BE49-F238E27FC236}">
                <a16:creationId xmlns:a16="http://schemas.microsoft.com/office/drawing/2014/main" id="{BE1DAFD4-F5BF-5BCC-EC0A-085B1A34BF69}"/>
              </a:ext>
            </a:extLst>
          </p:cNvPr>
          <p:cNvSpPr/>
          <p:nvPr/>
        </p:nvSpPr>
        <p:spPr>
          <a:xfrm>
            <a:off x="831046" y="2861899"/>
            <a:ext cx="2879155" cy="315019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none" lIns="0" tIns="71988" rIns="0" bIns="45713" rtlCol="0" anchor="t" anchorCtr="0"/>
          <a:lstStyle/>
          <a:p>
            <a:pPr marL="85708" lvl="3" algn="ctr" defTabSz="914217" fontAlgn="base">
              <a:lnSpc>
                <a:spcPts val="16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ko-KR" sz="1300" b="1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509542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558BD2-7BC4-DD87-DABA-FD3D3CD84483}"/>
              </a:ext>
            </a:extLst>
          </p:cNvPr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1862AD-EC7E-D066-2DC3-E32A0F78410B}"/>
              </a:ext>
            </a:extLst>
          </p:cNvPr>
          <p:cNvSpPr/>
          <p:nvPr/>
        </p:nvSpPr>
        <p:spPr>
          <a:xfrm>
            <a:off x="411599" y="2986088"/>
            <a:ext cx="9863120" cy="421481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055342-9DA8-D3F3-5AD5-2CF8932B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530406" y="879917"/>
            <a:ext cx="10058400" cy="2010925"/>
          </a:xfrm>
          <a:prstGeom prst="rect">
            <a:avLst/>
          </a:prstGeom>
        </p:spPr>
      </p:pic>
      <p:sp>
        <p:nvSpPr>
          <p:cNvPr id="464" name="직사각형 463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7FA4AD1-B76D-4E6B-9624-CEA692DA3967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A3AFA08-38C1-47D1-A44F-FC829851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DA199A-B4BC-403F-B901-7FC3C4ADCD69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BUSINESS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Future Business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0995F2-4912-9684-237D-F66782AD8240}"/>
              </a:ext>
            </a:extLst>
          </p:cNvPr>
          <p:cNvSpPr/>
          <p:nvPr/>
        </p:nvSpPr>
        <p:spPr>
          <a:xfrm>
            <a:off x="2918851" y="3142428"/>
            <a:ext cx="301447" cy="1846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09" latinLnBrk="0"/>
            <a:endParaRPr lang="ko-KR" altLang="en-US" sz="600">
              <a:ln>
                <a:solidFill>
                  <a:srgbClr val="333F50">
                    <a:alpha val="0"/>
                  </a:srgbClr>
                </a:solidFill>
              </a:ln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89847F-EBA6-73D0-D825-8674AB7D31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78006" y="727517"/>
            <a:ext cx="10058400" cy="201092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11599" y="1413412"/>
            <a:ext cx="9981927" cy="1263058"/>
            <a:chOff x="411599" y="1413412"/>
            <a:chExt cx="9981927" cy="1263058"/>
          </a:xfrm>
        </p:grpSpPr>
        <p:sp>
          <p:nvSpPr>
            <p:cNvPr id="54" name="TextBox 53"/>
            <p:cNvSpPr txBox="1"/>
            <p:nvPr/>
          </p:nvSpPr>
          <p:spPr>
            <a:xfrm flipH="1">
              <a:off x="530406" y="1413412"/>
              <a:ext cx="986312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0079C5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나눔바른고딕" charset="-127"/>
                </a:rPr>
                <a:t>We provide smart logistics solution services that will lead innovation in logistics centers and contribute to establish logistics automation systems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flipH="1">
              <a:off x="411599" y="2151775"/>
              <a:ext cx="9863120" cy="5246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altLang="ko-KR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World-class robot technology, abundant automation center operational experience and mobility technology capabilities are reflected throughout the business execution processes, strengthening our customer's logistics competitiveness</a:t>
              </a:r>
              <a:endPara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6A71390-2D4D-453B-9B62-AC1FB7255F35}"/>
              </a:ext>
            </a:extLst>
          </p:cNvPr>
          <p:cNvSpPr/>
          <p:nvPr/>
        </p:nvSpPr>
        <p:spPr>
          <a:xfrm>
            <a:off x="3500119" y="1093620"/>
            <a:ext cx="5100955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SMART LOGISTICS SOLUTION BUSINESS</a:t>
            </a:r>
            <a:endParaRPr lang="ko-KR" altLang="en-US" sz="1800" b="1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73B0A10-EC98-49A8-819C-072A3895AF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2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496" y="978706"/>
            <a:ext cx="444455" cy="44445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6233CA9-1586-A7D9-F23E-4E936D8B0A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3333" y="3592742"/>
            <a:ext cx="2933311" cy="2935928"/>
          </a:xfrm>
          <a:prstGeom prst="ellipse">
            <a:avLst/>
          </a:prstGeom>
        </p:spPr>
      </p:pic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3BB2F393-28EC-6693-BEB6-6C3514E37BC8}"/>
              </a:ext>
            </a:extLst>
          </p:cNvPr>
          <p:cNvSpPr/>
          <p:nvPr/>
        </p:nvSpPr>
        <p:spPr>
          <a:xfrm>
            <a:off x="2234546" y="6125342"/>
            <a:ext cx="3147255" cy="167378"/>
          </a:xfrm>
          <a:prstGeom prst="parallelogram">
            <a:avLst/>
          </a:prstGeom>
          <a:solidFill>
            <a:srgbClr val="FFF36F">
              <a:alpha val="1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86897">
              <a:defRPr/>
            </a:pPr>
            <a:endParaRPr lang="ko-KR" altLang="en-US" sz="2116" kern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7" name="Picture 2" descr="HYUNDAI GLOVIS logo">
            <a:extLst>
              <a:ext uri="{FF2B5EF4-FFF2-40B4-BE49-F238E27FC236}">
                <a16:creationId xmlns:a16="http://schemas.microsoft.com/office/drawing/2014/main" id="{233E9F02-7811-0028-785C-C172B74B8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6116" y="4785851"/>
            <a:ext cx="2107746" cy="50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0978DCA8-00B7-8794-E52A-BA117B16152C}"/>
              </a:ext>
            </a:extLst>
          </p:cNvPr>
          <p:cNvGrpSpPr/>
          <p:nvPr/>
        </p:nvGrpSpPr>
        <p:grpSpPr>
          <a:xfrm>
            <a:off x="571896" y="3204985"/>
            <a:ext cx="5246767" cy="3777018"/>
            <a:chOff x="553838" y="2876388"/>
            <a:chExt cx="5246767" cy="377701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D61BE5C-2652-5F88-2403-2667ACA1B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3838" y="4285986"/>
              <a:ext cx="1524528" cy="971394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4EB1BB8-6F02-1AD3-09B8-8842F8FE8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3839" y="5682012"/>
              <a:ext cx="1524528" cy="971394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8BE0AE2-53EE-9CD1-F68A-071C93755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27"/>
            <a:stretch/>
          </p:blipFill>
          <p:spPr>
            <a:xfrm>
              <a:off x="553838" y="2889963"/>
              <a:ext cx="1524528" cy="971394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7DB97B-121A-1335-120D-316FA5823358}"/>
                </a:ext>
              </a:extLst>
            </p:cNvPr>
            <p:cNvSpPr txBox="1"/>
            <p:nvPr/>
          </p:nvSpPr>
          <p:spPr>
            <a:xfrm>
              <a:off x="2093886" y="2889963"/>
              <a:ext cx="3074752" cy="358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95" b="1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The Outstanding </a:t>
              </a:r>
              <a:r>
                <a:rPr lang="en-US" altLang="ko-KR" sz="1727" b="1" spc="-43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Robot</a:t>
              </a:r>
              <a:r>
                <a:rPr lang="ko-KR" altLang="en-US" sz="1727" b="1" spc="-43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1727" b="1" spc="-43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Technology</a:t>
              </a:r>
              <a:endParaRPr lang="ko-KR" altLang="en-US" sz="1511" b="1" spc="-43" dirty="0">
                <a:solidFill>
                  <a:schemeClr val="accent4">
                    <a:lumMod val="40000"/>
                    <a:lumOff val="6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96E6C7-D9ED-6AC9-0599-832D4628B741}"/>
                </a:ext>
              </a:extLst>
            </p:cNvPr>
            <p:cNvSpPr txBox="1"/>
            <p:nvPr/>
          </p:nvSpPr>
          <p:spPr>
            <a:xfrm>
              <a:off x="2093885" y="3217783"/>
              <a:ext cx="3371308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80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Possess global capabilities for logistics robot technology</a:t>
              </a:r>
              <a:endParaRPr lang="ko-KR" altLang="en-US" sz="1080" spc="-43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EF6846-7596-B926-7628-BFBDC587700D}"/>
                </a:ext>
              </a:extLst>
            </p:cNvPr>
            <p:cNvSpPr txBox="1"/>
            <p:nvPr/>
          </p:nvSpPr>
          <p:spPr>
            <a:xfrm>
              <a:off x="2093886" y="4308784"/>
              <a:ext cx="3407664" cy="358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95" b="1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The Outstanding </a:t>
              </a:r>
              <a:r>
                <a:rPr lang="en-US" altLang="ko-KR" sz="1727" b="1" spc="-43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Warehouse Operation</a:t>
              </a:r>
              <a:endParaRPr lang="ko-KR" altLang="en-US" sz="1511" b="1" spc="-43" dirty="0">
                <a:solidFill>
                  <a:schemeClr val="accent4">
                    <a:lumMod val="40000"/>
                    <a:lumOff val="6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DC158D-CE28-EBC3-68FB-CCD571474A28}"/>
                </a:ext>
              </a:extLst>
            </p:cNvPr>
            <p:cNvSpPr txBox="1"/>
            <p:nvPr/>
          </p:nvSpPr>
          <p:spPr>
            <a:xfrm>
              <a:off x="2093885" y="4636605"/>
              <a:ext cx="3706720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80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Possess the ability to operate automated distribution centers </a:t>
              </a:r>
            </a:p>
            <a:p>
              <a:r>
                <a:rPr lang="en-US" altLang="ko-KR" sz="1080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with the latest technologies</a:t>
              </a:r>
              <a:endParaRPr lang="ko-KR" altLang="en-US" sz="1080" spc="-43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7C78E9-D4A0-D70B-BBE2-EB339684973A}"/>
                </a:ext>
              </a:extLst>
            </p:cNvPr>
            <p:cNvSpPr txBox="1"/>
            <p:nvPr/>
          </p:nvSpPr>
          <p:spPr>
            <a:xfrm>
              <a:off x="2093885" y="5679068"/>
              <a:ext cx="3159198" cy="358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95" b="1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The Outstanding </a:t>
              </a:r>
              <a:r>
                <a:rPr lang="en-US" altLang="ko-KR" sz="1727" b="1" spc="-43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Mobility Innovation</a:t>
              </a:r>
              <a:endParaRPr lang="ko-KR" altLang="en-US" sz="1511" b="1" spc="-43" dirty="0">
                <a:solidFill>
                  <a:schemeClr val="accent4">
                    <a:lumMod val="40000"/>
                    <a:lumOff val="6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7527AF1-48AB-274F-BD6D-AABAEEF1E3C9}"/>
                </a:ext>
              </a:extLst>
            </p:cNvPr>
            <p:cNvSpPr txBox="1"/>
            <p:nvPr/>
          </p:nvSpPr>
          <p:spPr>
            <a:xfrm>
              <a:off x="2093886" y="6006888"/>
              <a:ext cx="2747804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80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Building a hyper-connected SCM ecosystem </a:t>
              </a:r>
            </a:p>
            <a:p>
              <a:r>
                <a:rPr lang="en-US" altLang="ko-KR" sz="1080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that connects mobility and facilities</a:t>
              </a:r>
              <a:endParaRPr lang="ko-KR" altLang="en-US" sz="1080" spc="-43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823878-704E-1097-98FA-A52F3B3B4211}"/>
                </a:ext>
              </a:extLst>
            </p:cNvPr>
            <p:cNvSpPr txBox="1"/>
            <p:nvPr/>
          </p:nvSpPr>
          <p:spPr>
            <a:xfrm>
              <a:off x="571896" y="2876388"/>
              <a:ext cx="362600" cy="69018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ko-KR" sz="3885" b="1" i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1</a:t>
              </a:r>
              <a:endParaRPr kumimoji="1" lang="ko-KR" altLang="en-US" sz="3885" b="1" i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B51D83-FA3A-B98F-FD1F-654BB17FB50B}"/>
                </a:ext>
              </a:extLst>
            </p:cNvPr>
            <p:cNvSpPr txBox="1"/>
            <p:nvPr/>
          </p:nvSpPr>
          <p:spPr>
            <a:xfrm>
              <a:off x="571897" y="4301815"/>
              <a:ext cx="441146" cy="69018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ko-KR" sz="3885" b="1" i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2</a:t>
              </a:r>
              <a:endParaRPr kumimoji="1" lang="ko-KR" altLang="en-US" sz="3885" b="1" i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058D601-4DB5-C028-8397-112DBC6D1620}"/>
                </a:ext>
              </a:extLst>
            </p:cNvPr>
            <p:cNvSpPr txBox="1"/>
            <p:nvPr/>
          </p:nvSpPr>
          <p:spPr>
            <a:xfrm>
              <a:off x="571897" y="5688070"/>
              <a:ext cx="465192" cy="69018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ko-KR" sz="3885" b="1" i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3</a:t>
              </a:r>
              <a:endParaRPr kumimoji="1" lang="ko-KR" altLang="en-US" sz="3885" b="1" i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3" name="평행 사변형 62">
            <a:extLst>
              <a:ext uri="{FF2B5EF4-FFF2-40B4-BE49-F238E27FC236}">
                <a16:creationId xmlns:a16="http://schemas.microsoft.com/office/drawing/2014/main" id="{A2745020-C2D7-8C15-EE37-185773FE204D}"/>
              </a:ext>
            </a:extLst>
          </p:cNvPr>
          <p:cNvSpPr/>
          <p:nvPr/>
        </p:nvSpPr>
        <p:spPr>
          <a:xfrm>
            <a:off x="2186019" y="4780835"/>
            <a:ext cx="3459652" cy="158573"/>
          </a:xfrm>
          <a:prstGeom prst="parallelogram">
            <a:avLst/>
          </a:prstGeom>
          <a:solidFill>
            <a:srgbClr val="FFF36F">
              <a:alpha val="1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86897">
              <a:defRPr/>
            </a:pPr>
            <a:endParaRPr lang="ko-KR" altLang="en-US" sz="2116" kern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8" name="평행 사변형 447">
            <a:extLst>
              <a:ext uri="{FF2B5EF4-FFF2-40B4-BE49-F238E27FC236}">
                <a16:creationId xmlns:a16="http://schemas.microsoft.com/office/drawing/2014/main" id="{96E9DAA7-0204-4DC9-AFCA-BF86E58C39D0}"/>
              </a:ext>
            </a:extLst>
          </p:cNvPr>
          <p:cNvSpPr/>
          <p:nvPr/>
        </p:nvSpPr>
        <p:spPr>
          <a:xfrm>
            <a:off x="2186018" y="3356792"/>
            <a:ext cx="3147255" cy="167378"/>
          </a:xfrm>
          <a:prstGeom prst="parallelogram">
            <a:avLst/>
          </a:prstGeom>
          <a:solidFill>
            <a:srgbClr val="FFFF00">
              <a:alpha val="1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86897">
              <a:defRPr/>
            </a:pPr>
            <a:endParaRPr lang="ko-KR" altLang="en-US" sz="2116" kern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49" name="다이어그램 448">
            <a:extLst>
              <a:ext uri="{FF2B5EF4-FFF2-40B4-BE49-F238E27FC236}">
                <a16:creationId xmlns:a16="http://schemas.microsoft.com/office/drawing/2014/main" id="{FDB23300-4D31-3F36-634E-2B2653E0D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9008482"/>
              </p:ext>
            </p:extLst>
          </p:nvPr>
        </p:nvGraphicFramePr>
        <p:xfrm>
          <a:off x="5433900" y="3141792"/>
          <a:ext cx="4884362" cy="3853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71149922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430343" y="-2862"/>
            <a:ext cx="9863121" cy="706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latin typeface="Hyundai Sans Text Office" panose="020B0504040000000000" pitchFamily="34" charset="0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808"/>
          <a:stretch/>
        </p:blipFill>
        <p:spPr>
          <a:xfrm>
            <a:off x="332703" y="8447"/>
            <a:ext cx="10058400" cy="724337"/>
          </a:xfrm>
          <a:prstGeom prst="rect">
            <a:avLst/>
          </a:prstGeom>
        </p:spPr>
      </p:pic>
      <p:sp>
        <p:nvSpPr>
          <p:cNvPr id="118" name="직사각형 117"/>
          <p:cNvSpPr/>
          <p:nvPr/>
        </p:nvSpPr>
        <p:spPr>
          <a:xfrm>
            <a:off x="430343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30343" y="4089247"/>
            <a:ext cx="9863121" cy="3116226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0343" y="4089247"/>
            <a:ext cx="3078401" cy="3116226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7030A0"/>
              </a:solidFill>
              <a:latin typeface="Hyundai Sans Text Office" panose="020B0504040000000000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0594" y="4353965"/>
            <a:ext cx="3076913" cy="2312046"/>
            <a:chOff x="590594" y="4454287"/>
            <a:chExt cx="3076913" cy="2312046"/>
          </a:xfrm>
        </p:grpSpPr>
        <p:sp>
          <p:nvSpPr>
            <p:cNvPr id="238" name="TextBox 237"/>
            <p:cNvSpPr txBox="1"/>
            <p:nvPr/>
          </p:nvSpPr>
          <p:spPr>
            <a:xfrm flipH="1">
              <a:off x="1236040" y="4454287"/>
              <a:ext cx="2431467" cy="7720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80"/>
                </a:lnSpc>
              </a:pPr>
              <a:r>
                <a:rPr lang="en-US" sz="1200" dirty="0">
                  <a:solidFill>
                    <a:srgbClr val="FFF9B7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 Medium" charset="0"/>
                </a:rPr>
                <a:t>Social contribution program, </a:t>
              </a:r>
              <a:endParaRPr lang="ko-KR" altLang="en-US" sz="1200" spc="-100" dirty="0">
                <a:solidFill>
                  <a:srgbClr val="FFF9B7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endParaRPr>
            </a:p>
            <a:p>
              <a:pPr>
                <a:lnSpc>
                  <a:spcPts val="1680"/>
                </a:lnSpc>
              </a:pPr>
              <a:r>
                <a:rPr lang="en-US" altLang="ko-KR" sz="1400" dirty="0">
                  <a:solidFill>
                    <a:srgbClr val="FFF9B7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 Medium" charset="0"/>
                </a:rPr>
                <a:t>"Safety Awareness </a:t>
              </a:r>
            </a:p>
            <a:p>
              <a:pPr>
                <a:lnSpc>
                  <a:spcPts val="1680"/>
                </a:lnSpc>
              </a:pPr>
              <a:r>
                <a:rPr lang="en-US" altLang="ko-KR" sz="1400" dirty="0">
                  <a:solidFill>
                    <a:srgbClr val="FFF9B7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 Medium" charset="0"/>
                </a:rPr>
                <a:t>  Campaign”</a:t>
              </a:r>
              <a:endParaRPr lang="ko-KR" altLang="en-US" sz="1400" dirty="0">
                <a:solidFill>
                  <a:srgbClr val="FFF9B7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 flipH="1">
              <a:off x="590594" y="5712198"/>
              <a:ext cx="2957622" cy="10541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/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Since 2015 Hyundai </a:t>
              </a:r>
              <a:r>
                <a:rPr lang="en-US" sz="1000" dirty="0" err="1">
                  <a:solidFill>
                    <a:schemeClr val="bg1"/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Glovis</a:t>
              </a:r>
              <a:r>
                <a:rPr lang="en-US" sz="1000" dirty="0">
                  <a:solidFill>
                    <a:schemeClr val="bg1"/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is executing  various </a:t>
              </a:r>
            </a:p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/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social contribution programs  such as </a:t>
              </a:r>
            </a:p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/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'We Deliver H.O.P. E', Safety Campaign </a:t>
              </a:r>
            </a:p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/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under the safety-first corporate management</a:t>
              </a:r>
            </a:p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/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policy.</a:t>
              </a:r>
              <a:endParaRPr lang="ko-KR" altLang="en-US" sz="1000" dirty="0">
                <a:solidFill>
                  <a:schemeClr val="bg1"/>
                </a:solidFill>
                <a:ea typeface="현대산스 Text" panose="020B0600000101010101" pitchFamily="50" charset="-127"/>
                <a:cs typeface="현대산스 Text" panose="020B0604020202020204" pitchFamily="34" charset="0"/>
              </a:endParaRPr>
            </a:p>
          </p:txBody>
        </p:sp>
        <p:cxnSp>
          <p:nvCxnSpPr>
            <p:cNvPr id="49" name="직선 연결선[R] 48"/>
            <p:cNvCxnSpPr/>
            <p:nvPr/>
          </p:nvCxnSpPr>
          <p:spPr>
            <a:xfrm>
              <a:off x="653288" y="5400668"/>
              <a:ext cx="27251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3853794" y="5136530"/>
            <a:ext cx="3240568" cy="789657"/>
            <a:chOff x="3853794" y="5167010"/>
            <a:chExt cx="3240568" cy="789657"/>
          </a:xfrm>
        </p:grpSpPr>
        <p:sp>
          <p:nvSpPr>
            <p:cNvPr id="245" name="TextBox 244"/>
            <p:cNvSpPr txBox="1"/>
            <p:nvPr/>
          </p:nvSpPr>
          <p:spPr>
            <a:xfrm flipH="1">
              <a:off x="4275481" y="5278685"/>
              <a:ext cx="2818881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altLang="ko-KR" sz="1100" b="1" dirty="0">
                  <a:solidFill>
                    <a:srgbClr val="FFF9B7"/>
                  </a:solidFill>
                  <a:latin typeface="Hyundai Sans Text Office" panose="020B0604020202020204" charset="0"/>
                  <a:ea typeface="Hyundai Sans Text Office" panose="020B0604020202020204" charset="0"/>
                  <a:cs typeface="현대산스 Text" panose="020B0604020202020204" pitchFamily="34" charset="0"/>
                </a:rPr>
                <a:t>HYUNDAI GLOVIS Rugby Team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 flipH="1">
              <a:off x="3853794" y="5607854"/>
              <a:ext cx="2996916" cy="3488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040"/>
                </a:lnSpc>
              </a:pPr>
              <a:r>
                <a:rPr lang="en-US" altLang="ko-KR" sz="800" spc="-100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•  </a:t>
              </a:r>
              <a:r>
                <a:rPr lang="en-US" sz="7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Supporting rugby, not so popular sports in Korea, and running </a:t>
              </a:r>
            </a:p>
            <a:p>
              <a:pPr>
                <a:lnSpc>
                  <a:spcPts val="1040"/>
                </a:lnSpc>
              </a:pPr>
              <a:r>
                <a:rPr lang="en-US" sz="7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  a rugby team for the sport’s long-term development </a:t>
              </a:r>
            </a:p>
          </p:txBody>
        </p:sp>
        <p:cxnSp>
          <p:nvCxnSpPr>
            <p:cNvPr id="247" name="직선 연결선[R] 246"/>
            <p:cNvCxnSpPr/>
            <p:nvPr/>
          </p:nvCxnSpPr>
          <p:spPr>
            <a:xfrm>
              <a:off x="3894820" y="5587202"/>
              <a:ext cx="295589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8" name="그림 26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1268"/>
            <a:stretch/>
          </p:blipFill>
          <p:spPr>
            <a:xfrm>
              <a:off x="3913638" y="5167010"/>
              <a:ext cx="450323" cy="380538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7003848" y="5556723"/>
            <a:ext cx="3115512" cy="195057"/>
            <a:chOff x="7003848" y="5587203"/>
            <a:chExt cx="3115512" cy="424007"/>
          </a:xfrm>
        </p:grpSpPr>
        <p:sp>
          <p:nvSpPr>
            <p:cNvPr id="60" name="TextBox 59"/>
            <p:cNvSpPr txBox="1"/>
            <p:nvPr/>
          </p:nvSpPr>
          <p:spPr>
            <a:xfrm flipH="1">
              <a:off x="7003848" y="5810514"/>
              <a:ext cx="3115512" cy="2006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943"/>
                </a:lnSpc>
              </a:pPr>
              <a:endParaRPr lang="en-US" altLang="ko-KR" sz="70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endParaRPr>
            </a:p>
          </p:txBody>
        </p:sp>
        <p:cxnSp>
          <p:nvCxnSpPr>
            <p:cNvPr id="61" name="직선 연결선[R] 60"/>
            <p:cNvCxnSpPr/>
            <p:nvPr/>
          </p:nvCxnSpPr>
          <p:spPr>
            <a:xfrm>
              <a:off x="7044874" y="5587203"/>
              <a:ext cx="295589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7022510" y="4249291"/>
            <a:ext cx="3289427" cy="735863"/>
            <a:chOff x="7022510" y="4241671"/>
            <a:chExt cx="3289427" cy="735863"/>
          </a:xfrm>
        </p:grpSpPr>
        <p:sp>
          <p:nvSpPr>
            <p:cNvPr id="69" name="TextBox 68"/>
            <p:cNvSpPr txBox="1"/>
            <p:nvPr/>
          </p:nvSpPr>
          <p:spPr>
            <a:xfrm flipH="1">
              <a:off x="7493056" y="4241671"/>
              <a:ext cx="2818881" cy="3170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100" b="1" spc="-150" dirty="0">
                <a:solidFill>
                  <a:srgbClr val="FFF9B7"/>
                </a:solidFill>
                <a:latin typeface="Hyundai Sans Text Office" panose="020B0604020202020204" charset="0"/>
                <a:ea typeface="현대산스 Text" panose="020B0600000101010101" pitchFamily="50" charset="-127"/>
                <a:cs typeface="현대산스 Text" panose="020B060402020202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flipH="1">
              <a:off x="7022510" y="4628721"/>
              <a:ext cx="2996916" cy="3488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040"/>
                </a:lnSpc>
              </a:pPr>
              <a:r>
                <a:rPr lang="en-US" altLang="ko-KR" sz="700" spc="-100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•   </a:t>
              </a:r>
              <a:r>
                <a:rPr lang="en-US" sz="7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Distribution of ‘Safe-driving kit’ dedicated for prevention of drowsy </a:t>
              </a:r>
            </a:p>
            <a:p>
              <a:pPr>
                <a:lnSpc>
                  <a:spcPts val="1040"/>
                </a:lnSpc>
              </a:pPr>
              <a:r>
                <a:rPr lang="en-US" sz="7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 driving and ‘Boat-safety kit’ for vessel safety</a:t>
              </a:r>
            </a:p>
          </p:txBody>
        </p:sp>
        <p:cxnSp>
          <p:nvCxnSpPr>
            <p:cNvPr id="71" name="직선 연결선[R] 70"/>
            <p:cNvCxnSpPr/>
            <p:nvPr/>
          </p:nvCxnSpPr>
          <p:spPr>
            <a:xfrm>
              <a:off x="7044874" y="4605973"/>
              <a:ext cx="295589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3853794" y="4170457"/>
            <a:ext cx="3240568" cy="925506"/>
            <a:chOff x="3853794" y="4147597"/>
            <a:chExt cx="3240568" cy="925506"/>
          </a:xfrm>
        </p:grpSpPr>
        <p:sp>
          <p:nvSpPr>
            <p:cNvPr id="55" name="TextBox 54"/>
            <p:cNvSpPr txBox="1"/>
            <p:nvPr/>
          </p:nvSpPr>
          <p:spPr>
            <a:xfrm flipH="1">
              <a:off x="4275481" y="4147597"/>
              <a:ext cx="2818881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b="1" dirty="0">
                  <a:solidFill>
                    <a:srgbClr val="FFF9B7"/>
                  </a:solidFill>
                  <a:latin typeface="Hyundai Sans Text Office" panose="020B0604020202020204" charset="0"/>
                  <a:ea typeface="Hyundai Sans Text Office" panose="020B0604020202020204" charset="0"/>
                  <a:cs typeface="현대산스 Text" panose="020B0604020202020204" pitchFamily="34" charset="0"/>
                </a:rPr>
                <a:t>Foundation of Korea Logistics Industry </a:t>
              </a:r>
            </a:p>
            <a:p>
              <a:r>
                <a:rPr lang="en-US" sz="1100" b="1" dirty="0">
                  <a:solidFill>
                    <a:srgbClr val="FFF9B7"/>
                  </a:solidFill>
                  <a:latin typeface="Hyundai Sans Text Office" panose="020B0604020202020204" charset="0"/>
                  <a:ea typeface="Hyundai Sans Text Office" panose="020B0604020202020204" charset="0"/>
                  <a:cs typeface="현대산스 Text" panose="020B0604020202020204" pitchFamily="34" charset="0"/>
                </a:rPr>
                <a:t>Promotion (KLIP)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flipH="1">
              <a:off x="3853794" y="4596049"/>
              <a:ext cx="2996916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040"/>
                </a:lnSpc>
              </a:pPr>
              <a:r>
                <a:rPr lang="en-US" altLang="ko-KR" sz="800" spc="-100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•  </a:t>
              </a:r>
              <a:r>
                <a:rPr lang="en-US" sz="7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HYUNDAI GLOVIS is the first domestic logistics company to finance</a:t>
              </a:r>
            </a:p>
            <a:p>
              <a:pPr>
                <a:lnSpc>
                  <a:spcPts val="1040"/>
                </a:lnSpc>
              </a:pPr>
              <a:r>
                <a:rPr lang="en-US" sz="7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  the setup &amp; operation of KLIP to support Korean logistics SMEs </a:t>
              </a:r>
            </a:p>
            <a:p>
              <a:pPr>
                <a:lnSpc>
                  <a:spcPts val="1040"/>
                </a:lnSpc>
              </a:pPr>
              <a:r>
                <a:rPr lang="en-US" sz="7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  and their employees. </a:t>
              </a:r>
            </a:p>
          </p:txBody>
        </p:sp>
        <p:cxnSp>
          <p:nvCxnSpPr>
            <p:cNvPr id="57" name="직선 연결선[R] 56"/>
            <p:cNvCxnSpPr/>
            <p:nvPr/>
          </p:nvCxnSpPr>
          <p:spPr>
            <a:xfrm>
              <a:off x="3894820" y="4590718"/>
              <a:ext cx="295589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0406" y="4272503"/>
              <a:ext cx="365664" cy="205285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853794" y="6275251"/>
            <a:ext cx="3265333" cy="903918"/>
            <a:chOff x="3853794" y="6204185"/>
            <a:chExt cx="3265333" cy="903918"/>
          </a:xfrm>
        </p:grpSpPr>
        <p:sp>
          <p:nvSpPr>
            <p:cNvPr id="257" name="TextBox 256"/>
            <p:cNvSpPr txBox="1"/>
            <p:nvPr/>
          </p:nvSpPr>
          <p:spPr>
            <a:xfrm flipH="1">
              <a:off x="4300246" y="6204185"/>
              <a:ext cx="2818881" cy="3462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b="1" dirty="0">
                  <a:solidFill>
                    <a:srgbClr val="FFF9B7"/>
                  </a:solidFill>
                  <a:latin typeface="Hyundai Sans Text Office" panose="020B0604020202020204" charset="0"/>
                  <a:ea typeface="Hyundai Sans Text Office" panose="020B0604020202020204" charset="0"/>
                  <a:cs typeface="현대산스 Text" panose="020B0604020202020204" pitchFamily="34" charset="0"/>
                </a:rPr>
                <a:t>Community Charity Activities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 flipH="1">
              <a:off x="3872844" y="6631049"/>
              <a:ext cx="2996916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040"/>
                </a:lnSpc>
              </a:pPr>
              <a:r>
                <a:rPr lang="en-US" altLang="ko-KR" sz="800" spc="-100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•  </a:t>
              </a:r>
              <a:r>
                <a:rPr lang="en-US" sz="7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Delivering lunch boxes (Lunchbox of Love), cleaning  environment </a:t>
              </a:r>
            </a:p>
            <a:p>
              <a:pPr>
                <a:lnSpc>
                  <a:spcPts val="1040"/>
                </a:lnSpc>
              </a:pPr>
              <a:r>
                <a:rPr lang="en-US" sz="7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  and donating goods by forming support relationships with </a:t>
              </a:r>
            </a:p>
            <a:p>
              <a:pPr>
                <a:lnSpc>
                  <a:spcPts val="1040"/>
                </a:lnSpc>
              </a:pPr>
              <a:r>
                <a:rPr lang="en-US" sz="7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  community welfare centers </a:t>
              </a:r>
            </a:p>
          </p:txBody>
        </p:sp>
        <p:cxnSp>
          <p:nvCxnSpPr>
            <p:cNvPr id="259" name="직선 연결선[R] 258"/>
            <p:cNvCxnSpPr/>
            <p:nvPr/>
          </p:nvCxnSpPr>
          <p:spPr>
            <a:xfrm>
              <a:off x="3853794" y="6627566"/>
              <a:ext cx="2955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7044874" y="6288805"/>
            <a:ext cx="2955891" cy="409824"/>
            <a:chOff x="7044874" y="6164399"/>
            <a:chExt cx="2955891" cy="409824"/>
          </a:xfrm>
        </p:grpSpPr>
        <p:cxnSp>
          <p:nvCxnSpPr>
            <p:cNvPr id="65" name="직선 연결선[R] 64"/>
            <p:cNvCxnSpPr/>
            <p:nvPr/>
          </p:nvCxnSpPr>
          <p:spPr>
            <a:xfrm>
              <a:off x="7044874" y="6574223"/>
              <a:ext cx="295589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4363" y="6164399"/>
              <a:ext cx="427963" cy="330179"/>
            </a:xfrm>
            <a:prstGeom prst="rect">
              <a:avLst/>
            </a:prstGeom>
          </p:spPr>
        </p:pic>
      </p:grpSp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165" y1="27273" x2="53165" y2="27273"/>
                        <a14:foregroundMark x1="70886" y1="72727" x2="70886" y2="72727"/>
                        <a14:foregroundMark x1="51899" y1="34091" x2="51899" y2="3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299" y="4365011"/>
            <a:ext cx="728438" cy="8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/>
          <p:cNvSpPr txBox="1"/>
          <p:nvPr/>
        </p:nvSpPr>
        <p:spPr>
          <a:xfrm flipH="1">
            <a:off x="7516236" y="4157990"/>
            <a:ext cx="281888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b="1" dirty="0">
                <a:solidFill>
                  <a:srgbClr val="FFF9B7"/>
                </a:solidFill>
                <a:latin typeface="Hyundai Sans Text Office" panose="020B0604020202020204" charset="0"/>
                <a:ea typeface="Hyundai Sans Text Office" panose="020B0604020202020204" charset="0"/>
                <a:cs typeface="현대산스 Text" panose="020B0604020202020204" pitchFamily="34" charset="0"/>
              </a:rPr>
              <a:t>Distribution of safety-kit / </a:t>
            </a:r>
          </a:p>
          <a:p>
            <a:r>
              <a:rPr lang="en-US" sz="1100" b="1" dirty="0">
                <a:solidFill>
                  <a:srgbClr val="FFF9B7"/>
                </a:solidFill>
                <a:latin typeface="Hyundai Sans Text Office" panose="020B0604020202020204" charset="0"/>
                <a:ea typeface="Hyundai Sans Text Office" panose="020B0604020202020204" charset="0"/>
                <a:cs typeface="현대산스 Text" panose="020B0604020202020204" pitchFamily="34" charset="0"/>
              </a:rPr>
              <a:t>Transport of relief goods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180"/>
          <a:stretch/>
        </p:blipFill>
        <p:spPr>
          <a:xfrm>
            <a:off x="3948521" y="6287695"/>
            <a:ext cx="403717" cy="341154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323" y="5174868"/>
            <a:ext cx="481471" cy="406859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180"/>
          <a:stretch/>
        </p:blipFill>
        <p:spPr>
          <a:xfrm>
            <a:off x="7084323" y="4247907"/>
            <a:ext cx="403717" cy="3411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39671" y="6714989"/>
            <a:ext cx="2986715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-100" dirty="0">
                <a:solidFill>
                  <a:srgbClr val="FFF9B7"/>
                </a:solidFill>
                <a:latin typeface="Hyundai Sans Head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•   </a:t>
            </a:r>
            <a:r>
              <a:rPr lang="en-US" altLang="ko-KR" sz="80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Free carriage of relief goods for refugees in case of disasters </a:t>
            </a:r>
          </a:p>
          <a:p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 flipH="1">
            <a:off x="7533334" y="6302473"/>
            <a:ext cx="2654607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rgbClr val="FFF9B7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나눔바른고딕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 flipH="1">
            <a:off x="7533334" y="5094310"/>
            <a:ext cx="281888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b="1" dirty="0">
                <a:solidFill>
                  <a:srgbClr val="FFF9B7"/>
                </a:solidFill>
                <a:latin typeface="Hyundai Sans Text Office" panose="020B0604020202020204" charset="0"/>
                <a:ea typeface="Hyundai Sans Text Office" panose="020B0604020202020204" charset="0"/>
                <a:cs typeface="현대산스 Text" panose="020B0604020202020204" pitchFamily="34" charset="0"/>
              </a:rPr>
              <a:t>Disaster Education / Logistics Safety </a:t>
            </a:r>
          </a:p>
          <a:p>
            <a:r>
              <a:rPr lang="en-US" sz="1100" b="1" dirty="0">
                <a:solidFill>
                  <a:srgbClr val="FFF9B7"/>
                </a:solidFill>
                <a:latin typeface="Hyundai Sans Text Office" panose="020B0604020202020204" charset="0"/>
                <a:ea typeface="Hyundai Sans Text Office" panose="020B0604020202020204" charset="0"/>
                <a:cs typeface="현대산스 Text" panose="020B0604020202020204" pitchFamily="34" charset="0"/>
              </a:rPr>
              <a:t>            Awareness Mentoring Program</a:t>
            </a:r>
          </a:p>
        </p:txBody>
      </p:sp>
      <p:sp>
        <p:nvSpPr>
          <p:cNvPr id="59" name="TextBox 58"/>
          <p:cNvSpPr txBox="1"/>
          <p:nvPr/>
        </p:nvSpPr>
        <p:spPr>
          <a:xfrm flipH="1">
            <a:off x="7063146" y="5595334"/>
            <a:ext cx="2996916" cy="6052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040"/>
              </a:lnSpc>
            </a:pPr>
            <a:r>
              <a:rPr lang="en-US" altLang="ko-KR" sz="800" spc="-100" dirty="0">
                <a:solidFill>
                  <a:srgbClr val="FFF9B7"/>
                </a:solidFill>
                <a:latin typeface="Hyundai Sans Head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•  </a:t>
            </a:r>
            <a:r>
              <a:rPr lang="en-US" sz="70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Acknowledgement of appropriate disaster response through </a:t>
            </a:r>
          </a:p>
          <a:p>
            <a:pPr>
              <a:lnSpc>
                <a:spcPts val="1040"/>
              </a:lnSpc>
            </a:pPr>
            <a:r>
              <a:rPr lang="en-US" sz="70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   extensive programs at HYUNDAI GLOVIS earthquake and tsunami </a:t>
            </a:r>
          </a:p>
          <a:p>
            <a:pPr>
              <a:lnSpc>
                <a:spcPts val="1040"/>
              </a:lnSpc>
            </a:pPr>
            <a:r>
              <a:rPr lang="en-US" sz="70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   experience center</a:t>
            </a:r>
          </a:p>
          <a:p>
            <a:pPr>
              <a:lnSpc>
                <a:spcPts val="1040"/>
              </a:lnSpc>
            </a:pPr>
            <a:r>
              <a:rPr lang="en-US" altLang="ko-KR" sz="700" spc="-100" dirty="0">
                <a:solidFill>
                  <a:srgbClr val="FFF9B7"/>
                </a:solidFill>
                <a:latin typeface="Hyundai Sans Head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•    </a:t>
            </a:r>
            <a:r>
              <a:rPr lang="en-US" sz="700" dirty="0">
                <a:solidFill>
                  <a:schemeClr val="bg1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Industrial safety OJT for logistics-specialized high school students</a:t>
            </a:r>
          </a:p>
        </p:txBody>
      </p:sp>
      <p:sp>
        <p:nvSpPr>
          <p:cNvPr id="63" name="TextBox 62"/>
          <p:cNvSpPr txBox="1"/>
          <p:nvPr/>
        </p:nvSpPr>
        <p:spPr>
          <a:xfrm flipH="1">
            <a:off x="7572222" y="6204728"/>
            <a:ext cx="281888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b="1" dirty="0">
                <a:solidFill>
                  <a:srgbClr val="FFF9B7"/>
                </a:solidFill>
                <a:latin typeface="Hyundai Sans Text Office" panose="020B0604020202020204" charset="0"/>
                <a:ea typeface="Hyundai Sans Text Office" panose="020B0604020202020204" charset="0"/>
                <a:cs typeface="현대산스 Text" panose="020B0604020202020204" pitchFamily="34" charset="0"/>
              </a:rPr>
              <a:t>Transportation of relief supplies </a:t>
            </a:r>
          </a:p>
          <a:p>
            <a:r>
              <a:rPr lang="en-US" sz="1100" b="1" dirty="0">
                <a:solidFill>
                  <a:srgbClr val="FFF9B7"/>
                </a:solidFill>
                <a:latin typeface="Hyundai Sans Text Office" panose="020B0604020202020204" charset="0"/>
                <a:ea typeface="Hyundai Sans Text Office" panose="020B0604020202020204" charset="0"/>
                <a:cs typeface="현대산스 Text" panose="020B0604020202020204" pitchFamily="34" charset="0"/>
              </a:rPr>
              <a:t> to disaster areas </a:t>
            </a:r>
          </a:p>
        </p:txBody>
      </p:sp>
      <p:pic>
        <p:nvPicPr>
          <p:cNvPr id="62" name="Picture 2" descr="http://csr.glovis.net/main/images/back2.jpg">
            <a:extLst>
              <a:ext uri="{FF2B5EF4-FFF2-40B4-BE49-F238E27FC236}">
                <a16:creationId xmlns:a16="http://schemas.microsoft.com/office/drawing/2014/main" id="{9F667D2B-EB16-4CA7-AB01-9037E1E54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0343" y="2463051"/>
            <a:ext cx="2971117" cy="162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E519ABE-EDB0-4F5F-9C74-B80428D3032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84" y="229813"/>
            <a:ext cx="1327934" cy="10954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FA3EB77-A741-4B4B-A0C4-9CF5E61C4543}"/>
              </a:ext>
            </a:extLst>
          </p:cNvPr>
          <p:cNvSpPr txBox="1"/>
          <p:nvPr/>
        </p:nvSpPr>
        <p:spPr>
          <a:xfrm flipH="1">
            <a:off x="4216101" y="396654"/>
            <a:ext cx="283340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COMPANY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OVERVIEW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: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Social Contribution</a:t>
            </a:r>
          </a:p>
        </p:txBody>
      </p:sp>
      <p:pic>
        <p:nvPicPr>
          <p:cNvPr id="81" name="Picture 2" descr="http://csr.glovis.net/main/images/back2.jpg">
            <a:extLst>
              <a:ext uri="{FF2B5EF4-FFF2-40B4-BE49-F238E27FC236}">
                <a16:creationId xmlns:a16="http://schemas.microsoft.com/office/drawing/2014/main" id="{7844D389-48E8-4A7B-AB87-584EF7A4D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0343" y="2463051"/>
            <a:ext cx="2971117" cy="162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그림 81" descr="텍스트이(가) 표시된 사진&#10;&#10;자동 생성된 설명">
            <a:extLst>
              <a:ext uri="{FF2B5EF4-FFF2-40B4-BE49-F238E27FC236}">
                <a16:creationId xmlns:a16="http://schemas.microsoft.com/office/drawing/2014/main" id="{51B8CE2D-0601-41B3-8F13-A6BB2BB5221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131"/>
          <a:stretch/>
        </p:blipFill>
        <p:spPr>
          <a:xfrm>
            <a:off x="2854819" y="761953"/>
            <a:ext cx="2464812" cy="1642206"/>
          </a:xfrm>
          <a:prstGeom prst="rect">
            <a:avLst/>
          </a:prstGeom>
        </p:spPr>
      </p:pic>
      <p:pic>
        <p:nvPicPr>
          <p:cNvPr id="83" name="그림 82" descr="잔디, 축구, 사람, 평야이(가) 표시된 사진&#10;&#10;자동 생성된 설명">
            <a:extLst>
              <a:ext uri="{FF2B5EF4-FFF2-40B4-BE49-F238E27FC236}">
                <a16:creationId xmlns:a16="http://schemas.microsoft.com/office/drawing/2014/main" id="{A99D0A8F-CC7B-422B-B508-7FADA55DFFB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8049" y="2498576"/>
            <a:ext cx="1647908" cy="1590671"/>
          </a:xfrm>
          <a:prstGeom prst="rect">
            <a:avLst/>
          </a:prstGeom>
        </p:spPr>
      </p:pic>
      <p:pic>
        <p:nvPicPr>
          <p:cNvPr id="84" name="그림 83" descr="사람이(가) 표시된 사진&#10;&#10;자동 생성된 설명">
            <a:extLst>
              <a:ext uri="{FF2B5EF4-FFF2-40B4-BE49-F238E27FC236}">
                <a16:creationId xmlns:a16="http://schemas.microsoft.com/office/drawing/2014/main" id="{C4C11402-EF43-4CFA-935C-3807F15E5FF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2658" y="782067"/>
            <a:ext cx="2365991" cy="1619466"/>
          </a:xfrm>
          <a:prstGeom prst="rect">
            <a:avLst/>
          </a:prstGeom>
        </p:spPr>
      </p:pic>
      <p:pic>
        <p:nvPicPr>
          <p:cNvPr id="86" name="그림 8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2D18C3F-3EB2-43D1-863B-C5A17DC6082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86" y="777859"/>
            <a:ext cx="2355911" cy="1642205"/>
          </a:xfrm>
          <a:prstGeom prst="rect">
            <a:avLst/>
          </a:prstGeom>
        </p:spPr>
      </p:pic>
      <p:pic>
        <p:nvPicPr>
          <p:cNvPr id="87" name="그림 86" descr="텍스트, 하늘, 도로, 실외이(가) 표시된 사진&#10;&#10;자동 생성된 설명">
            <a:extLst>
              <a:ext uri="{FF2B5EF4-FFF2-40B4-BE49-F238E27FC236}">
                <a16:creationId xmlns:a16="http://schemas.microsoft.com/office/drawing/2014/main" id="{564A4936-4AA7-47C0-AE94-544D59E08B6E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184" y="2495787"/>
            <a:ext cx="2274565" cy="1593459"/>
          </a:xfrm>
          <a:prstGeom prst="rect">
            <a:avLst/>
          </a:prstGeom>
        </p:spPr>
      </p:pic>
      <p:pic>
        <p:nvPicPr>
          <p:cNvPr id="88" name="그림 87" descr="테이블, 사람, 실내이(가) 표시된 사진&#10;&#10;자동 생성된 설명">
            <a:extLst>
              <a:ext uri="{FF2B5EF4-FFF2-40B4-BE49-F238E27FC236}">
                <a16:creationId xmlns:a16="http://schemas.microsoft.com/office/drawing/2014/main" id="{9798F79E-ACCB-4B85-9000-C969F1D68DEC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63"/>
          <a:stretch/>
        </p:blipFill>
        <p:spPr>
          <a:xfrm>
            <a:off x="7564719" y="2502711"/>
            <a:ext cx="2728746" cy="1586536"/>
          </a:xfrm>
          <a:prstGeom prst="rect">
            <a:avLst/>
          </a:prstGeom>
        </p:spPr>
      </p:pic>
      <p:pic>
        <p:nvPicPr>
          <p:cNvPr id="3" name="그림 2" descr="의류, 야외, 사람, 나무이(가) 표시된 사진&#10;&#10;자동 생성된 설명">
            <a:extLst>
              <a:ext uri="{FF2B5EF4-FFF2-40B4-BE49-F238E27FC236}">
                <a16:creationId xmlns:a16="http://schemas.microsoft.com/office/drawing/2014/main" id="{F93285C7-19DC-0BC6-5D6E-8ECB24366E86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411" y="765205"/>
            <a:ext cx="2455369" cy="16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192"/>
            <a:ext cx="10680192" cy="75718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" y="-12193"/>
            <a:ext cx="10691816" cy="7571867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-3" y="2494087"/>
            <a:ext cx="10680192" cy="7991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HYUNDAI GLOVIS constantly pursues challenge and innovation.</a:t>
            </a:r>
            <a:endParaRPr lang="ko-KR" altLang="en-US" sz="1800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undai Sans Text Office" panose="020B0504040000000000" pitchFamily="34" charset="0"/>
              <a:ea typeface="현대산스 Text" panose="020B0600000101010101" pitchFamily="50" charset="-127"/>
              <a:cs typeface="현대산스 Text" panose="020B0604020202020204" pitchFamily="34" charset="0"/>
            </a:endParaRPr>
          </a:p>
          <a:p>
            <a:pPr algn="ctr">
              <a:lnSpc>
                <a:spcPts val="2900"/>
              </a:lnSpc>
            </a:pP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We pay our strenuous efforts to achieve customer satisfaction and new growth.</a:t>
            </a:r>
            <a:endParaRPr lang="en-US" altLang="ko-KR" sz="1800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undai Sans Text Office" panose="020B0504040000000000" pitchFamily="34" charset="0"/>
              <a:ea typeface="Hyundai Sans Text Office" panose="020B0504040000000000" pitchFamily="34" charset="0"/>
              <a:cs typeface="현대산스 Text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698" y="6268717"/>
            <a:ext cx="2462790" cy="558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8AA86-AB0E-4717-9B48-BF390965CD2E}"/>
              </a:ext>
            </a:extLst>
          </p:cNvPr>
          <p:cNvSpPr txBox="1"/>
          <p:nvPr/>
        </p:nvSpPr>
        <p:spPr>
          <a:xfrm flipH="1">
            <a:off x="-3" y="1834855"/>
            <a:ext cx="10680191" cy="6049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 Medium" panose="020B0600000101010101" pitchFamily="50" charset="-127"/>
                <a:ea typeface="현대산스 Text Medium" panose="020B0600000101010101" pitchFamily="50" charset="-127"/>
                <a:cs typeface="나눔바른고딕" charset="0"/>
              </a:rPr>
              <a:t>GLOBAL SMART SCM PROVIDER</a:t>
            </a:r>
          </a:p>
        </p:txBody>
      </p:sp>
    </p:spTree>
    <p:extLst>
      <p:ext uri="{BB962C8B-B14F-4D97-AF65-F5344CB8AC3E}">
        <p14:creationId xmlns:p14="http://schemas.microsoft.com/office/powerpoint/2010/main" val="11727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724" y="2436368"/>
            <a:ext cx="7980887" cy="116387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406"/>
          <a:stretch/>
        </p:blipFill>
        <p:spPr>
          <a:xfrm>
            <a:off x="411893" y="2444350"/>
            <a:ext cx="9860692" cy="478957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0343" y="-2862"/>
            <a:ext cx="9863121" cy="706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latin typeface="Hyundai Sans Text Office" panose="020B0504040000000000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808"/>
          <a:stretch/>
        </p:blipFill>
        <p:spPr>
          <a:xfrm>
            <a:off x="332703" y="8447"/>
            <a:ext cx="10058400" cy="7243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30343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1599" y="7194176"/>
            <a:ext cx="9863120" cy="360178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screen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306" y="7180729"/>
            <a:ext cx="9829800" cy="3608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flipH="1">
            <a:off x="133260" y="3427660"/>
            <a:ext cx="10691813" cy="107721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3200" dirty="0">
                <a:solidFill>
                  <a:srgbClr val="0079C5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rPr>
              <a:t>HYUNDAI GLOVIS </a:t>
            </a:r>
          </a:p>
          <a:p>
            <a:pPr lvl="0" algn="ctr"/>
            <a:r>
              <a:rPr lang="en-US" altLang="ko-KR" sz="3200" dirty="0">
                <a:solidFill>
                  <a:srgbClr val="0079C5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rPr>
              <a:t>“</a:t>
            </a:r>
            <a:r>
              <a:rPr lang="en-US" altLang="ko-KR" sz="2000" dirty="0">
                <a:solidFill>
                  <a:srgbClr val="0079C5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rPr>
              <a:t>We always creates new value faster than anyone else!</a:t>
            </a:r>
            <a:r>
              <a:rPr lang="en-US" altLang="ko-KR" sz="3200" dirty="0">
                <a:solidFill>
                  <a:srgbClr val="0079C5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rPr>
              <a:t>”</a:t>
            </a:r>
            <a:endParaRPr lang="en-US" altLang="ko-KR" sz="2000" dirty="0">
              <a:solidFill>
                <a:srgbClr val="0079C5"/>
              </a:solidFill>
              <a:latin typeface="현대산스 Head Bold" panose="020B0600000101010101" pitchFamily="50" charset="-127"/>
              <a:ea typeface="현대산스 Head Bold" panose="020B0600000101010101" pitchFamily="50" charset="-127"/>
              <a:cs typeface="현대산스 Text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-3670" y="4201899"/>
            <a:ext cx="10691817" cy="289117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lvl="0" algn="ctr">
              <a:lnSpc>
                <a:spcPts val="2200"/>
              </a:lnSpc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현대산스 Text" panose="020B0604020202020204" pitchFamily="34" charset="0"/>
            </a:endParaRPr>
          </a:p>
          <a:p>
            <a:pPr lvl="0" algn="ctr">
              <a:lnSpc>
                <a:spcPts val="22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panose="020B0604020202020204" pitchFamily="34" charset="0"/>
              </a:rPr>
              <a:t>Increasing the efficiency of the overall customer value chain, HYUNDAI GLOVIS is a comprehensive global logistics company </a:t>
            </a:r>
          </a:p>
          <a:p>
            <a:pPr lvl="0" algn="ctr">
              <a:lnSpc>
                <a:spcPts val="22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panose="020B0604020202020204" pitchFamily="34" charset="0"/>
              </a:rPr>
              <a:t>that is at the top in terms of competitiveness.  The company provides flawless logistics services not just in the </a:t>
            </a:r>
          </a:p>
          <a:p>
            <a:pPr lvl="0" algn="ctr">
              <a:lnSpc>
                <a:spcPts val="22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panose="020B0604020202020204" pitchFamily="34" charset="0"/>
              </a:rPr>
              <a:t>field of completed vehicles but also in various other sectors, including the energy, consumer goods and e-commerce sectors. </a:t>
            </a:r>
          </a:p>
          <a:p>
            <a:pPr lvl="0" algn="ctr">
              <a:lnSpc>
                <a:spcPts val="22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panose="020B0604020202020204" pitchFamily="34" charset="0"/>
              </a:rPr>
              <a:t>It also delivers knocked-down parts (KD business) to overseas production plants and runs the relatively new Global Auto-Biz, </a:t>
            </a:r>
          </a:p>
          <a:p>
            <a:pPr lvl="0" algn="ctr">
              <a:lnSpc>
                <a:spcPts val="22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panose="020B0604020202020204" pitchFamily="34" charset="0"/>
              </a:rPr>
              <a:t>through which it seeks to take the used vehicle market to new heights. To prepare for the upcoming future, </a:t>
            </a:r>
          </a:p>
          <a:p>
            <a:pPr lvl="0" algn="ctr">
              <a:lnSpc>
                <a:spcPts val="22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panose="020B0604020202020204" pitchFamily="34" charset="0"/>
              </a:rPr>
              <a:t>we establish an integrated operation system for eco-friendly hydrogen, EV value chain and provide logistics services </a:t>
            </a:r>
          </a:p>
          <a:p>
            <a:pPr lvl="0" algn="ctr">
              <a:lnSpc>
                <a:spcPts val="22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panose="020B0604020202020204" pitchFamily="34" charset="0"/>
              </a:rPr>
              <a:t>using autonomous driving robots. With such efforts, HYUNDAI GLOVIS is trying to become a global top smart logistics company.</a:t>
            </a:r>
          </a:p>
          <a:p>
            <a:pPr lvl="0" algn="ctr">
              <a:lnSpc>
                <a:spcPts val="2200"/>
              </a:lnSpc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현대산스 Text" panose="020B0604020202020204" pitchFamily="34" charset="0"/>
            </a:endParaRPr>
          </a:p>
          <a:p>
            <a:pPr lvl="0" algn="ctr">
              <a:lnSpc>
                <a:spcPts val="2200"/>
              </a:lnSpc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현대산스 Text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882" y="413491"/>
            <a:ext cx="1327934" cy="10954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9041" y="6493184"/>
            <a:ext cx="4590484" cy="40414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9035CD0-F0C5-4272-A5BD-BF0DFC3E7879}"/>
              </a:ext>
            </a:extLst>
          </p:cNvPr>
          <p:cNvGrpSpPr/>
          <p:nvPr/>
        </p:nvGrpSpPr>
        <p:grpSpPr>
          <a:xfrm>
            <a:off x="351597" y="642345"/>
            <a:ext cx="10058400" cy="1669387"/>
            <a:chOff x="351598" y="653695"/>
            <a:chExt cx="10058400" cy="166938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CC27E0-FD28-4ED9-9BCF-D2338AA86014}"/>
                </a:ext>
              </a:extLst>
            </p:cNvPr>
            <p:cNvGrpSpPr/>
            <p:nvPr/>
          </p:nvGrpSpPr>
          <p:grpSpPr>
            <a:xfrm>
              <a:off x="351598" y="685341"/>
              <a:ext cx="10058400" cy="1637741"/>
              <a:chOff x="332703" y="2758210"/>
              <a:chExt cx="10058400" cy="1637741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9FF395D-153F-407F-8876-D8A2BD06A50F}"/>
                  </a:ext>
                </a:extLst>
              </p:cNvPr>
              <p:cNvGrpSpPr/>
              <p:nvPr/>
            </p:nvGrpSpPr>
            <p:grpSpPr>
              <a:xfrm>
                <a:off x="2390410" y="2758210"/>
                <a:ext cx="5936432" cy="1637741"/>
                <a:chOff x="2577128" y="2674508"/>
                <a:chExt cx="4514844" cy="1245553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85C825D7-03B3-4ECD-B0B8-4E5E2CA34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169"/>
                <a:stretch/>
              </p:blipFill>
              <p:spPr>
                <a:xfrm>
                  <a:off x="2577128" y="2676641"/>
                  <a:ext cx="1504948" cy="124342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67D9899B-8AFC-4835-903E-3999D2C63F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82076" y="2674508"/>
                  <a:ext cx="1504948" cy="1233193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D8405C57-A1BF-4EB8-AEA6-7AAA6C3EFA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587024" y="2680798"/>
                  <a:ext cx="1504948" cy="1233193"/>
                </a:xfrm>
                <a:prstGeom prst="rect">
                  <a:avLst/>
                </a:prstGeom>
              </p:spPr>
            </p:pic>
          </p:grpSp>
          <p:cxnSp>
            <p:nvCxnSpPr>
              <p:cNvPr id="29" name="직선 연결선[R] 28">
                <a:extLst>
                  <a:ext uri="{FF2B5EF4-FFF2-40B4-BE49-F238E27FC236}">
                    <a16:creationId xmlns:a16="http://schemas.microsoft.com/office/drawing/2014/main" id="{0802DB8C-CF47-4939-948D-C9B7BB3E944F}"/>
                  </a:ext>
                </a:extLst>
              </p:cNvPr>
              <p:cNvCxnSpPr/>
              <p:nvPr/>
            </p:nvCxnSpPr>
            <p:spPr>
              <a:xfrm>
                <a:off x="332703" y="2761015"/>
                <a:ext cx="1005840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>
                <a:extLst>
                  <a:ext uri="{FF2B5EF4-FFF2-40B4-BE49-F238E27FC236}">
                    <a16:creationId xmlns:a16="http://schemas.microsoft.com/office/drawing/2014/main" id="{766169BC-F47D-439E-AC90-A3EDC3236791}"/>
                  </a:ext>
                </a:extLst>
              </p:cNvPr>
              <p:cNvCxnSpPr/>
              <p:nvPr/>
            </p:nvCxnSpPr>
            <p:spPr>
              <a:xfrm>
                <a:off x="332703" y="4392587"/>
                <a:ext cx="100584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그림 26" descr="기기이(가) 표시된 사진&#10;&#10;자동 생성된 설명">
              <a:extLst>
                <a:ext uri="{FF2B5EF4-FFF2-40B4-BE49-F238E27FC236}">
                  <a16:creationId xmlns:a16="http://schemas.microsoft.com/office/drawing/2014/main" id="{2FD86BF0-786E-4CC3-859C-F64101EAD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30"/>
            <a:stretch/>
          </p:blipFill>
          <p:spPr>
            <a:xfrm>
              <a:off x="8343449" y="653695"/>
              <a:ext cx="1950016" cy="1650718"/>
            </a:xfrm>
            <a:prstGeom prst="rect">
              <a:avLst/>
            </a:prstGeom>
          </p:spPr>
        </p:pic>
      </p:grpSp>
      <p:pic>
        <p:nvPicPr>
          <p:cNvPr id="2" name="그림 1" descr="하늘, 차량, 바퀴, 트럭이(가) 표시된 사진&#10;&#10;자동 생성된 설명">
            <a:extLst>
              <a:ext uri="{FF2B5EF4-FFF2-40B4-BE49-F238E27FC236}">
                <a16:creationId xmlns:a16="http://schemas.microsoft.com/office/drawing/2014/main" id="{D36A9AC4-D2EC-B41A-1D79-62BD223C174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306" y="690245"/>
            <a:ext cx="1980468" cy="16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1CCAA0-3424-8ACA-FD41-0C2AB7F485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0"/>
          <a:stretch/>
        </p:blipFill>
        <p:spPr>
          <a:xfrm>
            <a:off x="299875" y="2395337"/>
            <a:ext cx="10101022" cy="476768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30343" y="-2862"/>
            <a:ext cx="9863121" cy="706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latin typeface="Hyundai Sans Text Office" panose="020B0504040000000000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808"/>
          <a:stretch/>
        </p:blipFill>
        <p:spPr>
          <a:xfrm>
            <a:off x="332703" y="8447"/>
            <a:ext cx="10058400" cy="724337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30343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488" y="1077746"/>
            <a:ext cx="4132712" cy="29316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 flipH="1">
            <a:off x="-1" y="1591794"/>
            <a:ext cx="10691813" cy="7335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altLang="ko-KR" sz="2000" dirty="0">
                <a:solidFill>
                  <a:srgbClr val="0079C5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rPr>
              <a:t>Global Top-tier Smart SCM Provider!</a:t>
            </a:r>
          </a:p>
          <a:p>
            <a:pPr algn="ctr">
              <a:lnSpc>
                <a:spcPts val="2480"/>
              </a:lnSpc>
            </a:pPr>
            <a:r>
              <a:rPr lang="en-US" altLang="ko-KR" sz="2000" dirty="0">
                <a:solidFill>
                  <a:srgbClr val="0079C5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rPr>
              <a:t>This is HYUNDAI GLOVIS.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0121B9-0087-4F31-8470-867B6ACD3054}"/>
              </a:ext>
            </a:extLst>
          </p:cNvPr>
          <p:cNvGrpSpPr/>
          <p:nvPr/>
        </p:nvGrpSpPr>
        <p:grpSpPr>
          <a:xfrm>
            <a:off x="4216102" y="229813"/>
            <a:ext cx="2532035" cy="397673"/>
            <a:chOff x="4771929" y="243207"/>
            <a:chExt cx="2532035" cy="39767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B9D3927-6110-49FB-814D-8266A294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C9FF80-A3EA-4465-8E9D-B0EF66CA0D5A}"/>
                </a:ext>
              </a:extLst>
            </p:cNvPr>
            <p:cNvSpPr txBox="1"/>
            <p:nvPr/>
          </p:nvSpPr>
          <p:spPr>
            <a:xfrm flipH="1">
              <a:off x="4771929" y="410048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COMPANY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COMPANY PROFILE</a:t>
              </a:r>
            </a:p>
          </p:txBody>
        </p: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69E1FEF-42D8-4A34-81BA-8DD78CE18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37745"/>
              </p:ext>
            </p:extLst>
          </p:nvPr>
        </p:nvGraphicFramePr>
        <p:xfrm>
          <a:off x="8639714" y="56554"/>
          <a:ext cx="1561561" cy="581411"/>
        </p:xfrm>
        <a:graphic>
          <a:graphicData uri="http://schemas.openxmlformats.org/drawingml/2006/table">
            <a:tbl>
              <a:tblPr/>
              <a:tblGrid>
                <a:gridCol w="156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411">
                <a:tc>
                  <a:txBody>
                    <a:bodyPr/>
                    <a:lstStyle/>
                    <a:p>
                      <a:pPr marL="72000" marR="0" indent="0" algn="l" defTabSz="872013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100" b="0" u="none" kern="1200" spc="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itchFamily="34" charset="0"/>
                        </a:rPr>
                        <a:t>▶ </a:t>
                      </a:r>
                      <a:r>
                        <a:rPr kumimoji="1" lang="en-US" altLang="ko-KR" sz="1050" b="0" u="none" kern="1200" spc="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itchFamily="34" charset="0"/>
                        </a:rPr>
                        <a:t>All figures in the data</a:t>
                      </a:r>
                    </a:p>
                    <a:p>
                      <a:pPr marL="72000" marR="0" indent="0" algn="l" defTabSz="872013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50" b="0" u="none" kern="1200" spc="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itchFamily="34" charset="0"/>
                        </a:rPr>
                        <a:t>     are based on </a:t>
                      </a:r>
                      <a:r>
                        <a:rPr kumimoji="1" lang="en-US" altLang="ko-KR" sz="1200" b="0" u="none" kern="1200" spc="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itchFamily="34" charset="0"/>
                        </a:rPr>
                        <a:t>2022</a:t>
                      </a:r>
                      <a:endParaRPr kumimoji="1" lang="ko-KR" altLang="en-US" sz="600" b="0" u="none" kern="1200" spc="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F0C1745-73A0-9E9F-C661-F4747187F3CD}"/>
              </a:ext>
            </a:extLst>
          </p:cNvPr>
          <p:cNvSpPr/>
          <p:nvPr/>
        </p:nvSpPr>
        <p:spPr>
          <a:xfrm>
            <a:off x="2342547" y="2984957"/>
            <a:ext cx="6279143" cy="2215153"/>
          </a:xfrm>
          <a:prstGeom prst="rect">
            <a:avLst/>
          </a:prstGeom>
          <a:solidFill>
            <a:schemeClr val="tx1">
              <a:alpha val="2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6ACAF7-B56A-0B7F-08B1-842393297F78}"/>
              </a:ext>
            </a:extLst>
          </p:cNvPr>
          <p:cNvGrpSpPr/>
          <p:nvPr/>
        </p:nvGrpSpPr>
        <p:grpSpPr>
          <a:xfrm>
            <a:off x="2547910" y="2995085"/>
            <a:ext cx="8747152" cy="2155228"/>
            <a:chOff x="2681260" y="3198243"/>
            <a:chExt cx="8747152" cy="2155228"/>
          </a:xfrm>
        </p:grpSpPr>
        <p:cxnSp>
          <p:nvCxnSpPr>
            <p:cNvPr id="46" name="직선 연결선[R] 30">
              <a:extLst>
                <a:ext uri="{FF2B5EF4-FFF2-40B4-BE49-F238E27FC236}">
                  <a16:creationId xmlns:a16="http://schemas.microsoft.com/office/drawing/2014/main" id="{F7F281FF-5F99-4C3B-AF28-06191A1E8BB8}"/>
                </a:ext>
              </a:extLst>
            </p:cNvPr>
            <p:cNvCxnSpPr>
              <a:cxnSpLocks/>
            </p:cNvCxnSpPr>
            <p:nvPr/>
          </p:nvCxnSpPr>
          <p:spPr>
            <a:xfrm>
              <a:off x="2714869" y="3684017"/>
              <a:ext cx="56089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86BEEBF-8F4B-4EE0-8F06-F787B467CC6D}"/>
                </a:ext>
              </a:extLst>
            </p:cNvPr>
            <p:cNvGrpSpPr/>
            <p:nvPr/>
          </p:nvGrpSpPr>
          <p:grpSpPr>
            <a:xfrm>
              <a:off x="2681260" y="3198243"/>
              <a:ext cx="8747152" cy="2155228"/>
              <a:chOff x="1810748" y="3090951"/>
              <a:chExt cx="8747152" cy="2155228"/>
            </a:xfrm>
          </p:grpSpPr>
          <p:sp>
            <p:nvSpPr>
              <p:cNvPr id="106" name="TextBox 105"/>
              <p:cNvSpPr txBox="1"/>
              <p:nvPr/>
            </p:nvSpPr>
            <p:spPr>
              <a:xfrm flipH="1">
                <a:off x="1810748" y="3213904"/>
                <a:ext cx="219900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Establishment History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 flipH="1">
                <a:off x="4009752" y="3090951"/>
                <a:ext cx="5677176" cy="4857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en-US" altLang="ko-KR" sz="12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Established on Feb. 22, 2001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 </a:t>
                </a:r>
                <a:endParaRPr lang="en-US" altLang="ko-KR" sz="12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  <a:p>
                <a:pPr>
                  <a:lnSpc>
                    <a:spcPts val="1560"/>
                  </a:lnSpc>
                </a:pPr>
                <a:r>
                  <a:rPr lang="en-US" altLang="ko-KR" sz="10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Headquarters : 83-21, </a:t>
                </a:r>
                <a:r>
                  <a:rPr lang="en-US" altLang="ko-KR" sz="1000" dirty="0" err="1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Wangsimni-ro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, </a:t>
                </a:r>
                <a:r>
                  <a:rPr lang="en-US" altLang="ko-KR" sz="1000" dirty="0" err="1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Seongdong-gu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, Seoul</a:t>
                </a:r>
                <a:endParaRPr lang="ko-KR" altLang="en-US" sz="10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 flipH="1">
                <a:off x="1839597" y="3629877"/>
                <a:ext cx="158610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No. of employees</a:t>
                </a:r>
                <a:endPara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 Medium" charset="0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 flipH="1">
                <a:off x="4009752" y="3629640"/>
                <a:ext cx="3519944" cy="28745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is-IS" altLang="ko-KR" sz="12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Domestic: 1,831 / Global: 8,957</a:t>
                </a:r>
                <a:endParaRPr lang="en-US" altLang="ko-KR" sz="10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 flipH="1">
                <a:off x="1839597" y="4066986"/>
                <a:ext cx="1487452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Business Areas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 flipH="1">
                <a:off x="4009752" y="3915846"/>
                <a:ext cx="6548148" cy="60317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060"/>
                  </a:lnSpc>
                </a:pPr>
                <a:r>
                  <a:rPr lang="en-US" altLang="ko-KR" sz="12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Logistics, KD, Shipping, Trading, Used car, </a:t>
                </a:r>
              </a:p>
              <a:p>
                <a:pPr>
                  <a:lnSpc>
                    <a:spcPts val="2060"/>
                  </a:lnSpc>
                </a:pPr>
                <a:r>
                  <a:rPr lang="en-US" altLang="ko-KR" sz="1200" dirty="0" err="1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EV∙Hydrogen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business∙Logistics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 Platform 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 flipH="1">
                <a:off x="1846584" y="4560506"/>
                <a:ext cx="907409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Sales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flipH="1">
                <a:off x="4038602" y="4560855"/>
                <a:ext cx="3032218" cy="28745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en-US" altLang="ko-KR" sz="12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KRW 27 trillion</a:t>
                </a:r>
                <a:endParaRPr lang="is-IS" altLang="ko-KR" sz="9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 flipH="1">
                <a:off x="1833817" y="4938402"/>
                <a:ext cx="2265680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No. of locations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 flipH="1">
                <a:off x="4038602" y="4949628"/>
                <a:ext cx="5260369" cy="287451"/>
              </a:xfrm>
              <a:prstGeom prst="rect">
                <a:avLst/>
              </a:prstGeom>
              <a:noFill/>
              <a:effectLst>
                <a:outerShdw blurRad="25400" dist="25400" dir="5400000" algn="ctr" rotWithShape="0">
                  <a:schemeClr val="tx1">
                    <a:alpha val="38000"/>
                  </a:scheme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lvl="0">
                  <a:lnSpc>
                    <a:spcPts val="1560"/>
                  </a:lnSpc>
                </a:pPr>
                <a:r>
                  <a:rPr lang="en-US" altLang="ko-KR" sz="12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Domestic: 49 / Global: 96</a:t>
                </a:r>
              </a:p>
            </p:txBody>
          </p:sp>
          <p:cxnSp>
            <p:nvCxnSpPr>
              <p:cNvPr id="44" name="직선 연결선[R] 30">
                <a:extLst>
                  <a:ext uri="{FF2B5EF4-FFF2-40B4-BE49-F238E27FC236}">
                    <a16:creationId xmlns:a16="http://schemas.microsoft.com/office/drawing/2014/main" id="{832B1B2B-AB08-4DBB-9ED4-60F38DC7CD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9594" y="3937654"/>
                <a:ext cx="561848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30">
                <a:extLst>
                  <a:ext uri="{FF2B5EF4-FFF2-40B4-BE49-F238E27FC236}">
                    <a16:creationId xmlns:a16="http://schemas.microsoft.com/office/drawing/2014/main" id="{D1FE571A-B90C-473B-9DE8-D80419D0A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9593" y="4519024"/>
                <a:ext cx="561848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[R] 30">
                <a:extLst>
                  <a:ext uri="{FF2B5EF4-FFF2-40B4-BE49-F238E27FC236}">
                    <a16:creationId xmlns:a16="http://schemas.microsoft.com/office/drawing/2014/main" id="{AF40EF3D-AD5E-4646-A5F5-50C6A0028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584" y="4896056"/>
                <a:ext cx="561149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6318175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430343" y="-2862"/>
            <a:ext cx="9863121" cy="706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702" y="8447"/>
            <a:ext cx="10081297" cy="724337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30343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6899" y="2857499"/>
            <a:ext cx="9604375" cy="434797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207" y="1105139"/>
            <a:ext cx="1357970" cy="279824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579968" y="2767732"/>
            <a:ext cx="3360730" cy="3959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F42443B-DAE6-49EF-A535-D81143E572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84" y="229813"/>
            <a:ext cx="1327934" cy="10954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448B952-D9C6-4E9A-8BAB-991197FB0730}"/>
              </a:ext>
            </a:extLst>
          </p:cNvPr>
          <p:cNvSpPr txBox="1"/>
          <p:nvPr/>
        </p:nvSpPr>
        <p:spPr>
          <a:xfrm flipH="1">
            <a:off x="430343" y="1546427"/>
            <a:ext cx="98631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 dirty="0">
                <a:solidFill>
                  <a:srgbClr val="0079C5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rPr>
              <a:t>HYUNDAI GLOVIS’ competitiveness is our customers’ competiveness.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D7F99C-41C5-4DF6-9388-08FC073DE20B}"/>
              </a:ext>
            </a:extLst>
          </p:cNvPr>
          <p:cNvSpPr txBox="1"/>
          <p:nvPr/>
        </p:nvSpPr>
        <p:spPr>
          <a:xfrm flipH="1">
            <a:off x="-1" y="2017377"/>
            <a:ext cx="106918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panose="020B0604020202020204" pitchFamily="34" charset="0"/>
              </a:rPr>
              <a:t>HYUNDAI GLOVIS have enjoyed steady annual growth by securing competitiveness 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panose="020B0604020202020204" pitchFamily="34" charset="0"/>
              </a:rPr>
              <a:t>through nurturing top experts in logistics and distribution and creating a highly advanced IT system.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0C45E7-3CA2-48BC-9A14-E0FA5497BCEB}"/>
              </a:ext>
            </a:extLst>
          </p:cNvPr>
          <p:cNvSpPr txBox="1"/>
          <p:nvPr/>
        </p:nvSpPr>
        <p:spPr>
          <a:xfrm flipH="1">
            <a:off x="4216101" y="396654"/>
            <a:ext cx="283340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COMPANY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OVERVIEW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: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MANAGEMENT</a:t>
            </a:r>
            <a:r>
              <a:rPr lang="ko-KR" altLang="en-US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RESULT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DDA304D-BAF3-4347-89F0-A899F5932156}"/>
              </a:ext>
            </a:extLst>
          </p:cNvPr>
          <p:cNvSpPr txBox="1"/>
          <p:nvPr/>
        </p:nvSpPr>
        <p:spPr>
          <a:xfrm flipH="1">
            <a:off x="3579968" y="2830458"/>
            <a:ext cx="33772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rPr>
              <a:t>Major Financial Performance in 2022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E6102DA-E569-4A54-9559-3C4EB60CD49F}"/>
              </a:ext>
            </a:extLst>
          </p:cNvPr>
          <p:cNvSpPr txBox="1"/>
          <p:nvPr/>
        </p:nvSpPr>
        <p:spPr>
          <a:xfrm flipH="1">
            <a:off x="9288642" y="2635055"/>
            <a:ext cx="979042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(Unit: KRW Billion)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7A89AFEC-D5C0-D392-0324-0691693BF729}"/>
              </a:ext>
            </a:extLst>
          </p:cNvPr>
          <p:cNvGrpSpPr/>
          <p:nvPr/>
        </p:nvGrpSpPr>
        <p:grpSpPr>
          <a:xfrm>
            <a:off x="1160614" y="3749437"/>
            <a:ext cx="5989990" cy="3361281"/>
            <a:chOff x="1160614" y="3749437"/>
            <a:chExt cx="5989990" cy="3361281"/>
          </a:xfrm>
        </p:grpSpPr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2BCDD425-BA75-00A5-D41F-577A2CC5A389}"/>
                </a:ext>
              </a:extLst>
            </p:cNvPr>
            <p:cNvGrpSpPr/>
            <p:nvPr/>
          </p:nvGrpSpPr>
          <p:grpSpPr>
            <a:xfrm>
              <a:off x="1160614" y="3749437"/>
              <a:ext cx="5511815" cy="3361153"/>
              <a:chOff x="1160614" y="3749437"/>
              <a:chExt cx="5511815" cy="3361153"/>
            </a:xfrm>
          </p:grpSpPr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2060966D-B14B-A602-7CEE-E5C5ABC2F875}"/>
                  </a:ext>
                </a:extLst>
              </p:cNvPr>
              <p:cNvGrpSpPr/>
              <p:nvPr/>
            </p:nvGrpSpPr>
            <p:grpSpPr>
              <a:xfrm>
                <a:off x="1160614" y="3749437"/>
                <a:ext cx="2687762" cy="3361153"/>
                <a:chOff x="1160614" y="3749437"/>
                <a:chExt cx="2687762" cy="3361153"/>
              </a:xfrm>
            </p:grpSpPr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EB7B8F2C-2B3A-008B-9101-87A71531D6AA}"/>
                    </a:ext>
                  </a:extLst>
                </p:cNvPr>
                <p:cNvSpPr txBox="1"/>
                <p:nvPr/>
              </p:nvSpPr>
              <p:spPr>
                <a:xfrm flipH="1">
                  <a:off x="1160614" y="3850334"/>
                  <a:ext cx="791165" cy="29982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0"/>
                    </a:rPr>
                    <a:t>10,898.7</a:t>
                  </a:r>
                  <a:endParaRPr lang="ko-KR" altLang="en-US" sz="1000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endParaRPr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E7BF7CE8-42A8-C538-CE0D-819AAEB00F9E}"/>
                    </a:ext>
                  </a:extLst>
                </p:cNvPr>
                <p:cNvSpPr txBox="1"/>
                <p:nvPr/>
              </p:nvSpPr>
              <p:spPr>
                <a:xfrm flipH="1">
                  <a:off x="2731995" y="3749437"/>
                  <a:ext cx="1116381" cy="42428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srgbClr val="FFF9B7"/>
                      </a:solidFill>
                      <a:latin typeface="현대산스 Text Bold" panose="020B0600000101010101" pitchFamily="50" charset="-127"/>
                      <a:ea typeface="현대산스 Text Bold" panose="020B0600000101010101" pitchFamily="50" charset="-127"/>
                      <a:cs typeface="나눔바른고딕" charset="0"/>
                    </a:rPr>
                    <a:t>13,877.7</a:t>
                  </a:r>
                  <a:endParaRPr lang="en-US" altLang="ko-KR" sz="1400" b="1" dirty="0">
                    <a:solidFill>
                      <a:srgbClr val="FFF9B7"/>
                    </a:solidFill>
                    <a:latin typeface="현대산스 Text Bold" panose="020B0600000101010101" pitchFamily="50" charset="-127"/>
                    <a:ea typeface="현대산스 Text Bold" panose="020B0600000101010101" pitchFamily="50" charset="-127"/>
                    <a:cs typeface="나눔바른고딕" charset="0"/>
                  </a:endParaRPr>
                </a:p>
              </p:txBody>
            </p: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40025D08-B480-CEE7-0DFD-20020C11171A}"/>
                    </a:ext>
                  </a:extLst>
                </p:cNvPr>
                <p:cNvGrpSpPr/>
                <p:nvPr/>
              </p:nvGrpSpPr>
              <p:grpSpPr>
                <a:xfrm>
                  <a:off x="1293501" y="4185964"/>
                  <a:ext cx="2415489" cy="2924626"/>
                  <a:chOff x="1293501" y="4185964"/>
                  <a:chExt cx="2415489" cy="2924626"/>
                </a:xfrm>
              </p:grpSpPr>
              <p:cxnSp>
                <p:nvCxnSpPr>
                  <p:cNvPr id="257" name="직선 연결선[R] 123">
                    <a:extLst>
                      <a:ext uri="{FF2B5EF4-FFF2-40B4-BE49-F238E27FC236}">
                        <a16:creationId xmlns:a16="http://schemas.microsoft.com/office/drawing/2014/main" id="{E4880525-63D7-C7D3-D435-F77E57A59834}"/>
                      </a:ext>
                    </a:extLst>
                  </p:cNvPr>
                  <p:cNvCxnSpPr/>
                  <p:nvPr/>
                </p:nvCxnSpPr>
                <p:spPr>
                  <a:xfrm>
                    <a:off x="1293501" y="6778692"/>
                    <a:ext cx="2415487" cy="0"/>
                  </a:xfrm>
                  <a:prstGeom prst="line">
                    <a:avLst/>
                  </a:prstGeom>
                  <a:ln w="28575">
                    <a:solidFill>
                      <a:srgbClr val="00B4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직선 연결선[R] 116">
                    <a:extLst>
                      <a:ext uri="{FF2B5EF4-FFF2-40B4-BE49-F238E27FC236}">
                        <a16:creationId xmlns:a16="http://schemas.microsoft.com/office/drawing/2014/main" id="{BF4F8AFA-815E-287F-5A0F-183A364EE5B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93501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직선 연결선[R] 117">
                    <a:extLst>
                      <a:ext uri="{FF2B5EF4-FFF2-40B4-BE49-F238E27FC236}">
                        <a16:creationId xmlns:a16="http://schemas.microsoft.com/office/drawing/2014/main" id="{99EC813D-0517-CD60-075F-6CABFA69C75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851977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BA825C-B177-F60F-4FE4-B47F2330B03F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293501" y="6810764"/>
                    <a:ext cx="562211" cy="29982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현대산스 Text Medium" panose="020B0600000101010101" pitchFamily="50" charset="-127"/>
                        <a:ea typeface="현대산스 Text Medium" panose="020B0600000101010101" pitchFamily="50" charset="-127"/>
                        <a:cs typeface="나눔바른고딕" charset="0"/>
                      </a:rPr>
                      <a:t>2020</a:t>
                    </a:r>
                    <a:endParaRPr lang="ko-KR" altLang="en-US" sz="1000" spc="-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endParaRPr>
                  </a:p>
                </p:txBody>
              </p:sp>
              <p:cxnSp>
                <p:nvCxnSpPr>
                  <p:cNvPr id="265" name="직선 연결선[R] 122">
                    <a:extLst>
                      <a:ext uri="{FF2B5EF4-FFF2-40B4-BE49-F238E27FC236}">
                        <a16:creationId xmlns:a16="http://schemas.microsoft.com/office/drawing/2014/main" id="{86212600-76E7-C147-4EB1-9BDB31ABFD1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82830" y="6778694"/>
                    <a:ext cx="0" cy="110158"/>
                  </a:xfrm>
                  <a:prstGeom prst="line">
                    <a:avLst/>
                  </a:prstGeom>
                  <a:ln>
                    <a:solidFill>
                      <a:srgbClr val="00B4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직선 연결선[R] 109">
                    <a:extLst>
                      <a:ext uri="{FF2B5EF4-FFF2-40B4-BE49-F238E27FC236}">
                        <a16:creationId xmlns:a16="http://schemas.microsoft.com/office/drawing/2014/main" id="{53362F8A-CE16-C51A-3012-AAFDB0DA327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14946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직선 연결선[R] 110">
                    <a:extLst>
                      <a:ext uri="{FF2B5EF4-FFF2-40B4-BE49-F238E27FC236}">
                        <a16:creationId xmlns:a16="http://schemas.microsoft.com/office/drawing/2014/main" id="{55E1A3DA-1484-74A0-DFD7-D8DD625A45E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673421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9" name="직사각형 278">
                    <a:extLst>
                      <a:ext uri="{FF2B5EF4-FFF2-40B4-BE49-F238E27FC236}">
                        <a16:creationId xmlns:a16="http://schemas.microsoft.com/office/drawing/2014/main" id="{A90A60B3-9FFA-F3F5-74BF-17C16D289B11}"/>
                      </a:ext>
                    </a:extLst>
                  </p:cNvPr>
                  <p:cNvSpPr/>
                  <p:nvPr/>
                </p:nvSpPr>
                <p:spPr>
                  <a:xfrm>
                    <a:off x="1403114" y="4899660"/>
                    <a:ext cx="352596" cy="1728562"/>
                  </a:xfrm>
                  <a:prstGeom prst="rect">
                    <a:avLst/>
                  </a:prstGeom>
                  <a:solidFill>
                    <a:srgbClr val="A6A6A6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4" name="TextBox 283">
                    <a:extLst>
                      <a:ext uri="{FF2B5EF4-FFF2-40B4-BE49-F238E27FC236}">
                        <a16:creationId xmlns:a16="http://schemas.microsoft.com/office/drawing/2014/main" id="{2F90E5A7-DF15-A184-12A0-6C9ED333A8A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14946" y="6810764"/>
                    <a:ext cx="562211" cy="29982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현대산스 Text Medium" panose="020B0600000101010101" pitchFamily="50" charset="-127"/>
                        <a:ea typeface="현대산스 Text Medium" panose="020B0600000101010101" pitchFamily="50" charset="-127"/>
                        <a:cs typeface="나눔바른고딕" charset="0"/>
                      </a:rPr>
                      <a:t>2021</a:t>
                    </a:r>
                    <a:endParaRPr lang="ko-KR" altLang="en-US" sz="1000" spc="-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endParaRPr>
                  </a:p>
                </p:txBody>
              </p:sp>
              <p:cxnSp>
                <p:nvCxnSpPr>
                  <p:cNvPr id="285" name="직선 연결선[R] 115">
                    <a:extLst>
                      <a:ext uri="{FF2B5EF4-FFF2-40B4-BE49-F238E27FC236}">
                        <a16:creationId xmlns:a16="http://schemas.microsoft.com/office/drawing/2014/main" id="{4D7D87AE-D42D-F154-3C36-270A369F245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4275" y="6778694"/>
                    <a:ext cx="0" cy="110158"/>
                  </a:xfrm>
                  <a:prstGeom prst="line">
                    <a:avLst/>
                  </a:prstGeom>
                  <a:ln>
                    <a:solidFill>
                      <a:srgbClr val="00B4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직선 연결선[R] 102">
                    <a:extLst>
                      <a:ext uri="{FF2B5EF4-FFF2-40B4-BE49-F238E27FC236}">
                        <a16:creationId xmlns:a16="http://schemas.microsoft.com/office/drawing/2014/main" id="{AAACC5A8-EAE9-1F61-3768-862756FFA1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16834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[R] 103">
                    <a:extLst>
                      <a:ext uri="{FF2B5EF4-FFF2-40B4-BE49-F238E27FC236}">
                        <a16:creationId xmlns:a16="http://schemas.microsoft.com/office/drawing/2014/main" id="{9F589970-2228-EBBB-EDEE-CA28C2F6A6D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708990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8" name="직사각형 287">
                    <a:extLst>
                      <a:ext uri="{FF2B5EF4-FFF2-40B4-BE49-F238E27FC236}">
                        <a16:creationId xmlns:a16="http://schemas.microsoft.com/office/drawing/2014/main" id="{076F8657-2854-024C-C5AE-812596438964}"/>
                      </a:ext>
                    </a:extLst>
                  </p:cNvPr>
                  <p:cNvSpPr/>
                  <p:nvPr/>
                </p:nvSpPr>
                <p:spPr>
                  <a:xfrm>
                    <a:off x="2205002" y="4518660"/>
                    <a:ext cx="388118" cy="2109562"/>
                  </a:xfrm>
                  <a:prstGeom prst="rect">
                    <a:avLst/>
                  </a:prstGeom>
                  <a:solidFill>
                    <a:srgbClr val="A6A6A6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9" name="TextBox 288">
                    <a:extLst>
                      <a:ext uri="{FF2B5EF4-FFF2-40B4-BE49-F238E27FC236}">
                        <a16:creationId xmlns:a16="http://schemas.microsoft.com/office/drawing/2014/main" id="{B94038E5-08A5-47DB-13AC-C30E0F36C07F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13080" y="6810764"/>
                    <a:ext cx="562211" cy="29982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현대산스 Text Medium" panose="020B0600000101010101" pitchFamily="50" charset="-127"/>
                        <a:ea typeface="현대산스 Text Medium" panose="020B0600000101010101" pitchFamily="50" charset="-127"/>
                        <a:cs typeface="나눔바른고딕" charset="0"/>
                      </a:rPr>
                      <a:t>2022</a:t>
                    </a:r>
                    <a:endParaRPr lang="ko-KR" altLang="en-US" sz="1000" spc="-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endParaRPr>
                  </a:p>
                </p:txBody>
              </p:sp>
              <p:cxnSp>
                <p:nvCxnSpPr>
                  <p:cNvPr id="290" name="직선 연결선[R] 108">
                    <a:extLst>
                      <a:ext uri="{FF2B5EF4-FFF2-40B4-BE49-F238E27FC236}">
                        <a16:creationId xmlns:a16="http://schemas.microsoft.com/office/drawing/2014/main" id="{E4BFD8B8-0695-75F8-DFBC-97BCA00334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323042" y="6778694"/>
                    <a:ext cx="0" cy="110158"/>
                  </a:xfrm>
                  <a:prstGeom prst="line">
                    <a:avLst/>
                  </a:prstGeom>
                  <a:ln>
                    <a:solidFill>
                      <a:srgbClr val="00B4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069533D5-FE8A-E99B-CEA8-5CBC654701A6}"/>
                  </a:ext>
                </a:extLst>
              </p:cNvPr>
              <p:cNvGrpSpPr/>
              <p:nvPr/>
            </p:nvGrpSpPr>
            <p:grpSpPr>
              <a:xfrm>
                <a:off x="1293501" y="3769275"/>
                <a:ext cx="5378928" cy="0"/>
                <a:chOff x="1293501" y="3769275"/>
                <a:chExt cx="5378928" cy="0"/>
              </a:xfrm>
            </p:grpSpPr>
            <p:cxnSp>
              <p:nvCxnSpPr>
                <p:cNvPr id="231" name="직선 연결선[R] 124">
                  <a:extLst>
                    <a:ext uri="{FF2B5EF4-FFF2-40B4-BE49-F238E27FC236}">
                      <a16:creationId xmlns:a16="http://schemas.microsoft.com/office/drawing/2014/main" id="{D27F73F8-F1D4-54E9-D6CD-3F4F5AA08C2A}"/>
                    </a:ext>
                  </a:extLst>
                </p:cNvPr>
                <p:cNvCxnSpPr/>
                <p:nvPr/>
              </p:nvCxnSpPr>
              <p:spPr>
                <a:xfrm>
                  <a:off x="1293501" y="3769275"/>
                  <a:ext cx="2415487" cy="0"/>
                </a:xfrm>
                <a:prstGeom prst="line">
                  <a:avLst/>
                </a:prstGeom>
                <a:ln w="9525"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연결선[R] 253">
                  <a:extLst>
                    <a:ext uri="{FF2B5EF4-FFF2-40B4-BE49-F238E27FC236}">
                      <a16:creationId xmlns:a16="http://schemas.microsoft.com/office/drawing/2014/main" id="{89A1575B-9073-9002-E286-4CA29E049A00}"/>
                    </a:ext>
                  </a:extLst>
                </p:cNvPr>
                <p:cNvCxnSpPr/>
                <p:nvPr/>
              </p:nvCxnSpPr>
              <p:spPr>
                <a:xfrm>
                  <a:off x="4256939" y="3769275"/>
                  <a:ext cx="2415490" cy="0"/>
                </a:xfrm>
                <a:prstGeom prst="line">
                  <a:avLst/>
                </a:prstGeom>
                <a:ln w="9525"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D2B80BF-23BA-A674-9DB6-D69E3633E342}"/>
                </a:ext>
              </a:extLst>
            </p:cNvPr>
            <p:cNvGrpSpPr/>
            <p:nvPr/>
          </p:nvGrpSpPr>
          <p:grpSpPr>
            <a:xfrm>
              <a:off x="4087464" y="3764593"/>
              <a:ext cx="3063140" cy="3346125"/>
              <a:chOff x="4087464" y="3764593"/>
              <a:chExt cx="3063140" cy="3346125"/>
            </a:xfrm>
          </p:grpSpPr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90450C94-535E-7EDF-834E-D4129EC4E005}"/>
                  </a:ext>
                </a:extLst>
              </p:cNvPr>
              <p:cNvSpPr txBox="1"/>
              <p:nvPr/>
            </p:nvSpPr>
            <p:spPr>
              <a:xfrm flipH="1">
                <a:off x="5661575" y="3764593"/>
                <a:ext cx="1224390" cy="424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is-IS" altLang="ko-KR" sz="1600" b="1" spc="-50" dirty="0">
                    <a:solidFill>
                      <a:srgbClr val="FFF9B7"/>
                    </a:solidFill>
                    <a:latin typeface="현대산스 Text Bold" panose="020B0600000101010101" pitchFamily="50" charset="-127"/>
                    <a:ea typeface="현대산스 Text Bold" panose="020B0600000101010101" pitchFamily="50" charset="-127"/>
                    <a:cs typeface="나눔바른고딕" charset="0"/>
                  </a:rPr>
                  <a:t>26,981.8</a:t>
                </a:r>
                <a:endParaRPr lang="is-IS" altLang="ko-KR" sz="1400" b="1" spc="-50" dirty="0">
                  <a:solidFill>
                    <a:srgbClr val="FFF9B7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0"/>
                </a:endParaRPr>
              </a:p>
            </p:txBody>
          </p: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077F8010-D03D-4934-FE15-74EF35523838}"/>
                  </a:ext>
                </a:extLst>
              </p:cNvPr>
              <p:cNvGrpSpPr/>
              <p:nvPr/>
            </p:nvGrpSpPr>
            <p:grpSpPr>
              <a:xfrm>
                <a:off x="4087464" y="3850207"/>
                <a:ext cx="3063140" cy="3260511"/>
                <a:chOff x="4087464" y="3850207"/>
                <a:chExt cx="3063140" cy="3260511"/>
              </a:xfrm>
            </p:grpSpPr>
            <p:cxnSp>
              <p:nvCxnSpPr>
                <p:cNvPr id="212" name="직선 연결선[R] 252">
                  <a:extLst>
                    <a:ext uri="{FF2B5EF4-FFF2-40B4-BE49-F238E27FC236}">
                      <a16:creationId xmlns:a16="http://schemas.microsoft.com/office/drawing/2014/main" id="{8DF49147-6393-5E17-3DAE-EC0EA07545DC}"/>
                    </a:ext>
                  </a:extLst>
                </p:cNvPr>
                <p:cNvCxnSpPr/>
                <p:nvPr/>
              </p:nvCxnSpPr>
              <p:spPr>
                <a:xfrm>
                  <a:off x="4256939" y="6778692"/>
                  <a:ext cx="2415490" cy="0"/>
                </a:xfrm>
                <a:prstGeom prst="line">
                  <a:avLst/>
                </a:prstGeom>
                <a:ln w="28575"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직선 연결선[R] 245">
                  <a:extLst>
                    <a:ext uri="{FF2B5EF4-FFF2-40B4-BE49-F238E27FC236}">
                      <a16:creationId xmlns:a16="http://schemas.microsoft.com/office/drawing/2014/main" id="{34D8FE1A-9ABC-4E23-1D57-36A5FAFB33D7}"/>
                    </a:ext>
                  </a:extLst>
                </p:cNvPr>
                <p:cNvCxnSpPr/>
                <p:nvPr/>
              </p:nvCxnSpPr>
              <p:spPr>
                <a:xfrm flipV="1">
                  <a:off x="4256939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직선 연결선[R] 246">
                  <a:extLst>
                    <a:ext uri="{FF2B5EF4-FFF2-40B4-BE49-F238E27FC236}">
                      <a16:creationId xmlns:a16="http://schemas.microsoft.com/office/drawing/2014/main" id="{B85E1499-8391-5A18-22BF-CDC79D428BA0}"/>
                    </a:ext>
                  </a:extLst>
                </p:cNvPr>
                <p:cNvCxnSpPr/>
                <p:nvPr/>
              </p:nvCxnSpPr>
              <p:spPr>
                <a:xfrm flipV="1">
                  <a:off x="4815415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DD8F885-9181-9705-E1FB-ED7FF8416E04}"/>
                    </a:ext>
                  </a:extLst>
                </p:cNvPr>
                <p:cNvSpPr txBox="1"/>
                <p:nvPr/>
              </p:nvSpPr>
              <p:spPr>
                <a:xfrm flipH="1">
                  <a:off x="4256939" y="6810636"/>
                  <a:ext cx="562211" cy="30008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rPr>
                    <a:t>2020</a:t>
                  </a:r>
                  <a:endParaRPr lang="ko-KR" altLang="en-US" sz="1000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 Medium" panose="020B0600000101010101" pitchFamily="50" charset="-127"/>
                    <a:ea typeface="현대산스 Text Medium" panose="020B0600000101010101" pitchFamily="50" charset="-127"/>
                    <a:cs typeface="나눔바른고딕" charset="0"/>
                  </a:endParaRPr>
                </a:p>
              </p:txBody>
            </p:sp>
            <p:cxnSp>
              <p:nvCxnSpPr>
                <p:cNvPr id="216" name="직선 연결선[R] 251">
                  <a:extLst>
                    <a:ext uri="{FF2B5EF4-FFF2-40B4-BE49-F238E27FC236}">
                      <a16:creationId xmlns:a16="http://schemas.microsoft.com/office/drawing/2014/main" id="{C82DBDEB-4416-740D-3B49-2DA305FBC3D4}"/>
                    </a:ext>
                  </a:extLst>
                </p:cNvPr>
                <p:cNvCxnSpPr/>
                <p:nvPr/>
              </p:nvCxnSpPr>
              <p:spPr>
                <a:xfrm flipV="1">
                  <a:off x="4546268" y="6778694"/>
                  <a:ext cx="0" cy="110158"/>
                </a:xfrm>
                <a:prstGeom prst="line">
                  <a:avLst/>
                </a:prstGeom>
                <a:ln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직선 연결선[R] 238">
                  <a:extLst>
                    <a:ext uri="{FF2B5EF4-FFF2-40B4-BE49-F238E27FC236}">
                      <a16:creationId xmlns:a16="http://schemas.microsoft.com/office/drawing/2014/main" id="{21754258-6D22-BB7D-17A5-FAF5FA239C7A}"/>
                    </a:ext>
                  </a:extLst>
                </p:cNvPr>
                <p:cNvCxnSpPr/>
                <p:nvPr/>
              </p:nvCxnSpPr>
              <p:spPr>
                <a:xfrm flipV="1">
                  <a:off x="5078385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직선 연결선[R] 239">
                  <a:extLst>
                    <a:ext uri="{FF2B5EF4-FFF2-40B4-BE49-F238E27FC236}">
                      <a16:creationId xmlns:a16="http://schemas.microsoft.com/office/drawing/2014/main" id="{C22758C2-2DDC-7C14-4D45-F57686584101}"/>
                    </a:ext>
                  </a:extLst>
                </p:cNvPr>
                <p:cNvCxnSpPr/>
                <p:nvPr/>
              </p:nvCxnSpPr>
              <p:spPr>
                <a:xfrm flipV="1">
                  <a:off x="5636860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6F97B653-9E3A-613B-9382-06B6CF48EC4D}"/>
                    </a:ext>
                  </a:extLst>
                </p:cNvPr>
                <p:cNvSpPr/>
                <p:nvPr/>
              </p:nvSpPr>
              <p:spPr>
                <a:xfrm>
                  <a:off x="4365087" y="5387345"/>
                  <a:ext cx="352596" cy="1238224"/>
                </a:xfrm>
                <a:prstGeom prst="rect">
                  <a:avLst/>
                </a:prstGeom>
                <a:solidFill>
                  <a:srgbClr val="A6A6A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84171F3B-D1BE-1EDE-0B09-F3ACFA041824}"/>
                    </a:ext>
                  </a:extLst>
                </p:cNvPr>
                <p:cNvSpPr txBox="1"/>
                <p:nvPr/>
              </p:nvSpPr>
              <p:spPr>
                <a:xfrm flipH="1">
                  <a:off x="4087464" y="3850207"/>
                  <a:ext cx="917608" cy="30008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</a:pPr>
                  <a:r>
                    <a:rPr lang="is-IS" altLang="ko-KR" sz="1000" spc="-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0"/>
                    </a:rPr>
                    <a:t>16,519.9</a:t>
                  </a: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026F3ABF-3BBC-5BF1-2532-4E8B4A332D53}"/>
                    </a:ext>
                  </a:extLst>
                </p:cNvPr>
                <p:cNvSpPr txBox="1"/>
                <p:nvPr/>
              </p:nvSpPr>
              <p:spPr>
                <a:xfrm flipH="1">
                  <a:off x="5078385" y="6810636"/>
                  <a:ext cx="562211" cy="30008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rPr>
                    <a:t>2021</a:t>
                  </a:r>
                  <a:endParaRPr lang="ko-KR" altLang="en-US" sz="1000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 Medium" panose="020B0600000101010101" pitchFamily="50" charset="-127"/>
                    <a:ea typeface="현대산스 Text Medium" panose="020B0600000101010101" pitchFamily="50" charset="-127"/>
                    <a:cs typeface="나눔바른고딕" charset="0"/>
                  </a:endParaRPr>
                </a:p>
              </p:txBody>
            </p:sp>
            <p:cxnSp>
              <p:nvCxnSpPr>
                <p:cNvPr id="222" name="직선 연결선[R] 244">
                  <a:extLst>
                    <a:ext uri="{FF2B5EF4-FFF2-40B4-BE49-F238E27FC236}">
                      <a16:creationId xmlns:a16="http://schemas.microsoft.com/office/drawing/2014/main" id="{10F5BBC2-20CE-DE6E-7D0F-0F3A821278A9}"/>
                    </a:ext>
                  </a:extLst>
                </p:cNvPr>
                <p:cNvCxnSpPr/>
                <p:nvPr/>
              </p:nvCxnSpPr>
              <p:spPr>
                <a:xfrm flipV="1">
                  <a:off x="5367714" y="6778694"/>
                  <a:ext cx="0" cy="110158"/>
                </a:xfrm>
                <a:prstGeom prst="line">
                  <a:avLst/>
                </a:prstGeom>
                <a:ln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직선 연결선[R] 231">
                  <a:extLst>
                    <a:ext uri="{FF2B5EF4-FFF2-40B4-BE49-F238E27FC236}">
                      <a16:creationId xmlns:a16="http://schemas.microsoft.com/office/drawing/2014/main" id="{CAC62F04-8C90-E6B1-3C00-F3BA8094884F}"/>
                    </a:ext>
                  </a:extLst>
                </p:cNvPr>
                <p:cNvCxnSpPr/>
                <p:nvPr/>
              </p:nvCxnSpPr>
              <p:spPr>
                <a:xfrm flipV="1">
                  <a:off x="5852031" y="4183311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[R] 232">
                  <a:extLst>
                    <a:ext uri="{FF2B5EF4-FFF2-40B4-BE49-F238E27FC236}">
                      <a16:creationId xmlns:a16="http://schemas.microsoft.com/office/drawing/2014/main" id="{2973F089-4B9B-FA16-0BDC-E0D094F98F3D}"/>
                    </a:ext>
                  </a:extLst>
                </p:cNvPr>
                <p:cNvCxnSpPr/>
                <p:nvPr/>
              </p:nvCxnSpPr>
              <p:spPr>
                <a:xfrm flipV="1">
                  <a:off x="6672430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직사각형 224">
                  <a:extLst>
                    <a:ext uri="{FF2B5EF4-FFF2-40B4-BE49-F238E27FC236}">
                      <a16:creationId xmlns:a16="http://schemas.microsoft.com/office/drawing/2014/main" id="{5DB9D1B7-FCCE-374D-8C22-1720FC8C5BC0}"/>
                    </a:ext>
                  </a:extLst>
                </p:cNvPr>
                <p:cNvSpPr/>
                <p:nvPr/>
              </p:nvSpPr>
              <p:spPr>
                <a:xfrm>
                  <a:off x="5166977" y="4899660"/>
                  <a:ext cx="389581" cy="1725907"/>
                </a:xfrm>
                <a:prstGeom prst="rect">
                  <a:avLst/>
                </a:prstGeom>
                <a:solidFill>
                  <a:srgbClr val="A6A6A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B9F6D500-E807-F6B9-4891-1E656D51C8E0}"/>
                    </a:ext>
                  </a:extLst>
                </p:cNvPr>
                <p:cNvSpPr txBox="1"/>
                <p:nvPr/>
              </p:nvSpPr>
              <p:spPr>
                <a:xfrm flipH="1">
                  <a:off x="5976520" y="6810764"/>
                  <a:ext cx="562211" cy="29982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rPr>
                    <a:t>2022</a:t>
                  </a:r>
                  <a:endParaRPr lang="ko-KR" altLang="en-US" sz="1000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 Medium" panose="020B0600000101010101" pitchFamily="50" charset="-127"/>
                    <a:ea typeface="현대산스 Text Medium" panose="020B0600000101010101" pitchFamily="50" charset="-127"/>
                    <a:cs typeface="나눔바른고딕" charset="0"/>
                  </a:endParaRPr>
                </a:p>
              </p:txBody>
            </p:sp>
            <p:cxnSp>
              <p:nvCxnSpPr>
                <p:cNvPr id="227" name="직선 연결선[R] 237">
                  <a:extLst>
                    <a:ext uri="{FF2B5EF4-FFF2-40B4-BE49-F238E27FC236}">
                      <a16:creationId xmlns:a16="http://schemas.microsoft.com/office/drawing/2014/main" id="{2572949A-8948-3FA0-40F8-253F9110E08C}"/>
                    </a:ext>
                  </a:extLst>
                </p:cNvPr>
                <p:cNvCxnSpPr/>
                <p:nvPr/>
              </p:nvCxnSpPr>
              <p:spPr>
                <a:xfrm flipV="1">
                  <a:off x="6286482" y="6778694"/>
                  <a:ext cx="0" cy="110158"/>
                </a:xfrm>
                <a:prstGeom prst="line">
                  <a:avLst/>
                </a:prstGeom>
                <a:ln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[R] 274">
                  <a:extLst>
                    <a:ext uri="{FF2B5EF4-FFF2-40B4-BE49-F238E27FC236}">
                      <a16:creationId xmlns:a16="http://schemas.microsoft.com/office/drawing/2014/main" id="{8EA1F070-80DF-4776-0878-599187291E5C}"/>
                    </a:ext>
                  </a:extLst>
                </p:cNvPr>
                <p:cNvCxnSpPr/>
                <p:nvPr/>
              </p:nvCxnSpPr>
              <p:spPr>
                <a:xfrm flipV="1">
                  <a:off x="7150604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8A1F7087-2763-7AC5-9902-3CE95F8BDB68}"/>
              </a:ext>
            </a:extLst>
          </p:cNvPr>
          <p:cNvGrpSpPr/>
          <p:nvPr/>
        </p:nvGrpSpPr>
        <p:grpSpPr>
          <a:xfrm>
            <a:off x="6940698" y="3769275"/>
            <a:ext cx="2780353" cy="3341315"/>
            <a:chOff x="6940698" y="3769275"/>
            <a:chExt cx="2780353" cy="3341315"/>
          </a:xfrm>
        </p:grpSpPr>
        <p:cxnSp>
          <p:nvCxnSpPr>
            <p:cNvPr id="292" name="직선 연결선[R] 281">
              <a:extLst>
                <a:ext uri="{FF2B5EF4-FFF2-40B4-BE49-F238E27FC236}">
                  <a16:creationId xmlns:a16="http://schemas.microsoft.com/office/drawing/2014/main" id="{6693939A-3797-78DC-6BE5-A5B8E22D67A2}"/>
                </a:ext>
              </a:extLst>
            </p:cNvPr>
            <p:cNvCxnSpPr/>
            <p:nvPr/>
          </p:nvCxnSpPr>
          <p:spPr>
            <a:xfrm>
              <a:off x="7150604" y="6778692"/>
              <a:ext cx="2415487" cy="0"/>
            </a:xfrm>
            <a:prstGeom prst="line">
              <a:avLst/>
            </a:prstGeom>
            <a:ln w="28575"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[R] 282">
              <a:extLst>
                <a:ext uri="{FF2B5EF4-FFF2-40B4-BE49-F238E27FC236}">
                  <a16:creationId xmlns:a16="http://schemas.microsoft.com/office/drawing/2014/main" id="{72294DF9-8ACD-1965-F8B6-91AD71083063}"/>
                </a:ext>
              </a:extLst>
            </p:cNvPr>
            <p:cNvCxnSpPr/>
            <p:nvPr/>
          </p:nvCxnSpPr>
          <p:spPr>
            <a:xfrm>
              <a:off x="7150604" y="3769275"/>
              <a:ext cx="2415487" cy="0"/>
            </a:xfrm>
            <a:prstGeom prst="line">
              <a:avLst/>
            </a:prstGeom>
            <a:ln w="9525"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[R] 275">
              <a:extLst>
                <a:ext uri="{FF2B5EF4-FFF2-40B4-BE49-F238E27FC236}">
                  <a16:creationId xmlns:a16="http://schemas.microsoft.com/office/drawing/2014/main" id="{043B9E95-9A64-10CE-E969-D97F7D095C19}"/>
                </a:ext>
              </a:extLst>
            </p:cNvPr>
            <p:cNvCxnSpPr/>
            <p:nvPr/>
          </p:nvCxnSpPr>
          <p:spPr>
            <a:xfrm flipV="1">
              <a:off x="7709080" y="4185964"/>
              <a:ext cx="0" cy="24422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46382C43-3B93-E0F9-3AE9-C53947BEE26A}"/>
                </a:ext>
              </a:extLst>
            </p:cNvPr>
            <p:cNvSpPr txBox="1"/>
            <p:nvPr/>
          </p:nvSpPr>
          <p:spPr>
            <a:xfrm flipH="1">
              <a:off x="6940698" y="3850334"/>
              <a:ext cx="985905" cy="299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s-IS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662.1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4CB9BB5-E669-3900-52BB-ACC6230FCD87}"/>
                </a:ext>
              </a:extLst>
            </p:cNvPr>
            <p:cNvSpPr txBox="1"/>
            <p:nvPr/>
          </p:nvSpPr>
          <p:spPr>
            <a:xfrm flipH="1">
              <a:off x="7150604" y="6810764"/>
              <a:ext cx="562211" cy="299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 Medium" panose="020B0600000101010101" pitchFamily="50" charset="-127"/>
                  <a:ea typeface="현대산스 Text Medium" panose="020B0600000101010101" pitchFamily="50" charset="-127"/>
                  <a:cs typeface="나눔바른고딕" charset="0"/>
                </a:rPr>
                <a:t>2020</a:t>
              </a:r>
              <a:endParaRPr lang="ko-KR" altLang="en-US" sz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 Medium" panose="020B0600000101010101" pitchFamily="50" charset="-127"/>
                <a:ea typeface="현대산스 Text Medium" panose="020B0600000101010101" pitchFamily="50" charset="-127"/>
                <a:cs typeface="나눔바른고딕" charset="0"/>
              </a:endParaRPr>
            </a:p>
          </p:txBody>
        </p:sp>
        <p:cxnSp>
          <p:nvCxnSpPr>
            <p:cNvPr id="297" name="직선 연결선[R] 280">
              <a:extLst>
                <a:ext uri="{FF2B5EF4-FFF2-40B4-BE49-F238E27FC236}">
                  <a16:creationId xmlns:a16="http://schemas.microsoft.com/office/drawing/2014/main" id="{C7D92E62-5795-7078-1103-475B935701DB}"/>
                </a:ext>
              </a:extLst>
            </p:cNvPr>
            <p:cNvCxnSpPr/>
            <p:nvPr/>
          </p:nvCxnSpPr>
          <p:spPr>
            <a:xfrm flipV="1">
              <a:off x="7439933" y="6778694"/>
              <a:ext cx="0" cy="110158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연결선[R] 267">
              <a:extLst>
                <a:ext uri="{FF2B5EF4-FFF2-40B4-BE49-F238E27FC236}">
                  <a16:creationId xmlns:a16="http://schemas.microsoft.com/office/drawing/2014/main" id="{5F2D38AD-3B27-ADB0-C8BB-F558F97C449A}"/>
                </a:ext>
              </a:extLst>
            </p:cNvPr>
            <p:cNvCxnSpPr/>
            <p:nvPr/>
          </p:nvCxnSpPr>
          <p:spPr>
            <a:xfrm flipV="1">
              <a:off x="7972049" y="4185964"/>
              <a:ext cx="0" cy="24422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연결선[R] 268">
              <a:extLst>
                <a:ext uri="{FF2B5EF4-FFF2-40B4-BE49-F238E27FC236}">
                  <a16:creationId xmlns:a16="http://schemas.microsoft.com/office/drawing/2014/main" id="{5CDBDA85-D177-C988-CB58-70C142571E99}"/>
                </a:ext>
              </a:extLst>
            </p:cNvPr>
            <p:cNvCxnSpPr/>
            <p:nvPr/>
          </p:nvCxnSpPr>
          <p:spPr>
            <a:xfrm flipV="1">
              <a:off x="8530524" y="4185964"/>
              <a:ext cx="0" cy="24422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7F50A244-A033-AA21-79CC-436BFD0FD58A}"/>
                </a:ext>
              </a:extLst>
            </p:cNvPr>
            <p:cNvSpPr/>
            <p:nvPr/>
          </p:nvSpPr>
          <p:spPr>
            <a:xfrm>
              <a:off x="7250530" y="5852165"/>
              <a:ext cx="352596" cy="779114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766DE10-80AF-DE49-2EE1-C17CD4F997C5}"/>
                </a:ext>
              </a:extLst>
            </p:cNvPr>
            <p:cNvSpPr txBox="1"/>
            <p:nvPr/>
          </p:nvSpPr>
          <p:spPr>
            <a:xfrm flipH="1">
              <a:off x="7839257" y="3850335"/>
              <a:ext cx="791165" cy="299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fi-FI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1,126.2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CF198581-6231-EAF3-9E6E-258AC171F967}"/>
                </a:ext>
              </a:extLst>
            </p:cNvPr>
            <p:cNvSpPr txBox="1"/>
            <p:nvPr/>
          </p:nvSpPr>
          <p:spPr>
            <a:xfrm flipH="1">
              <a:off x="7972049" y="6810764"/>
              <a:ext cx="562211" cy="299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 Medium" panose="020B0600000101010101" pitchFamily="50" charset="-127"/>
                  <a:ea typeface="현대산스 Text Medium" panose="020B0600000101010101" pitchFamily="50" charset="-127"/>
                  <a:cs typeface="나눔바른고딕" charset="0"/>
                </a:rPr>
                <a:t>2021</a:t>
              </a:r>
              <a:endParaRPr lang="ko-KR" altLang="en-US" sz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 Medium" panose="020B0600000101010101" pitchFamily="50" charset="-127"/>
                <a:ea typeface="현대산스 Text Medium" panose="020B0600000101010101" pitchFamily="50" charset="-127"/>
                <a:cs typeface="나눔바른고딕" charset="0"/>
              </a:endParaRPr>
            </a:p>
          </p:txBody>
        </p:sp>
        <p:cxnSp>
          <p:nvCxnSpPr>
            <p:cNvPr id="303" name="직선 연결선[R] 273">
              <a:extLst>
                <a:ext uri="{FF2B5EF4-FFF2-40B4-BE49-F238E27FC236}">
                  <a16:creationId xmlns:a16="http://schemas.microsoft.com/office/drawing/2014/main" id="{1D7ADC73-74F6-BF36-478B-5630358DC0A6}"/>
                </a:ext>
              </a:extLst>
            </p:cNvPr>
            <p:cNvCxnSpPr/>
            <p:nvPr/>
          </p:nvCxnSpPr>
          <p:spPr>
            <a:xfrm flipV="1">
              <a:off x="8261378" y="6778694"/>
              <a:ext cx="0" cy="110158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[R] 260">
              <a:extLst>
                <a:ext uri="{FF2B5EF4-FFF2-40B4-BE49-F238E27FC236}">
                  <a16:creationId xmlns:a16="http://schemas.microsoft.com/office/drawing/2014/main" id="{5A5537E0-4538-4BCC-BD74-58F4D488183F}"/>
                </a:ext>
              </a:extLst>
            </p:cNvPr>
            <p:cNvCxnSpPr/>
            <p:nvPr/>
          </p:nvCxnSpPr>
          <p:spPr>
            <a:xfrm flipV="1">
              <a:off x="8773937" y="4185964"/>
              <a:ext cx="0" cy="24422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[R] 261">
              <a:extLst>
                <a:ext uri="{FF2B5EF4-FFF2-40B4-BE49-F238E27FC236}">
                  <a16:creationId xmlns:a16="http://schemas.microsoft.com/office/drawing/2014/main" id="{C351F092-294B-C5C4-89FF-4789E9ABA1FB}"/>
                </a:ext>
              </a:extLst>
            </p:cNvPr>
            <p:cNvCxnSpPr/>
            <p:nvPr/>
          </p:nvCxnSpPr>
          <p:spPr>
            <a:xfrm flipV="1">
              <a:off x="9566093" y="4185964"/>
              <a:ext cx="0" cy="24422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12EED39D-18D4-E866-64B4-58CFCC7BB847}"/>
                </a:ext>
              </a:extLst>
            </p:cNvPr>
            <p:cNvSpPr/>
            <p:nvPr/>
          </p:nvSpPr>
          <p:spPr>
            <a:xfrm>
              <a:off x="8063088" y="5145599"/>
              <a:ext cx="378309" cy="148262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5E3ABFBE-F7F5-639A-B48D-10F3C1F479D3}"/>
                </a:ext>
              </a:extLst>
            </p:cNvPr>
            <p:cNvSpPr txBox="1"/>
            <p:nvPr/>
          </p:nvSpPr>
          <p:spPr>
            <a:xfrm flipH="1">
              <a:off x="8604670" y="3788104"/>
              <a:ext cx="1116381" cy="4242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fi-FI" altLang="ko-KR" sz="1600" b="1" dirty="0">
                  <a:solidFill>
                    <a:srgbClr val="FFF9B7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0"/>
                </a:rPr>
                <a:t>1,798.5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DE88FA9A-31D7-FBCA-AF57-520A4F37D4CA}"/>
                </a:ext>
              </a:extLst>
            </p:cNvPr>
            <p:cNvSpPr txBox="1"/>
            <p:nvPr/>
          </p:nvSpPr>
          <p:spPr>
            <a:xfrm flipH="1">
              <a:off x="8870183" y="6810764"/>
              <a:ext cx="562211" cy="299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 Medium" panose="020B0600000101010101" pitchFamily="50" charset="-127"/>
                  <a:ea typeface="현대산스 Text Medium" panose="020B0600000101010101" pitchFamily="50" charset="-127"/>
                  <a:cs typeface="나눔바른고딕" charset="0"/>
                </a:rPr>
                <a:t>2022</a:t>
              </a:r>
              <a:endParaRPr lang="ko-KR" altLang="en-US" sz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 Medium" panose="020B0600000101010101" pitchFamily="50" charset="-127"/>
                <a:ea typeface="현대산스 Text Medium" panose="020B0600000101010101" pitchFamily="50" charset="-127"/>
                <a:cs typeface="나눔바른고딕" charset="0"/>
              </a:endParaRPr>
            </a:p>
          </p:txBody>
        </p:sp>
        <p:cxnSp>
          <p:nvCxnSpPr>
            <p:cNvPr id="309" name="직선 연결선[R] 266">
              <a:extLst>
                <a:ext uri="{FF2B5EF4-FFF2-40B4-BE49-F238E27FC236}">
                  <a16:creationId xmlns:a16="http://schemas.microsoft.com/office/drawing/2014/main" id="{B8AE4EDB-340E-29C5-7CDA-DC4465C73CE3}"/>
                </a:ext>
              </a:extLst>
            </p:cNvPr>
            <p:cNvCxnSpPr/>
            <p:nvPr/>
          </p:nvCxnSpPr>
          <p:spPr>
            <a:xfrm flipV="1">
              <a:off x="9180145" y="6778694"/>
              <a:ext cx="0" cy="110158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TextBox 309">
            <a:extLst>
              <a:ext uri="{FF2B5EF4-FFF2-40B4-BE49-F238E27FC236}">
                <a16:creationId xmlns:a16="http://schemas.microsoft.com/office/drawing/2014/main" id="{403F56B7-3CED-B600-B7A6-71508172F701}"/>
              </a:ext>
            </a:extLst>
          </p:cNvPr>
          <p:cNvSpPr txBox="1"/>
          <p:nvPr/>
        </p:nvSpPr>
        <p:spPr>
          <a:xfrm flipH="1">
            <a:off x="1994117" y="3850334"/>
            <a:ext cx="791165" cy="2998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12,170.9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1E01EF5-DFD8-8F3A-7D80-2C840018FBD4}"/>
              </a:ext>
            </a:extLst>
          </p:cNvPr>
          <p:cNvSpPr txBox="1"/>
          <p:nvPr/>
        </p:nvSpPr>
        <p:spPr>
          <a:xfrm flipH="1">
            <a:off x="4970211" y="3836519"/>
            <a:ext cx="791165" cy="2998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21,779.5</a:t>
            </a:r>
            <a:endParaRPr lang="ko-KR" altLang="en-US" sz="1000" spc="-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2CCBB9B-3121-28C9-4D47-7E108BE74902}"/>
              </a:ext>
            </a:extLst>
          </p:cNvPr>
          <p:cNvSpPr/>
          <p:nvPr/>
        </p:nvSpPr>
        <p:spPr>
          <a:xfrm>
            <a:off x="3049571" y="4300882"/>
            <a:ext cx="523358" cy="2327341"/>
          </a:xfrm>
          <a:prstGeom prst="rect">
            <a:avLst/>
          </a:prstGeom>
          <a:solidFill>
            <a:srgbClr val="00B4E0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054D8E0-72A9-5181-DA1A-65ECC0DD0B8C}"/>
              </a:ext>
            </a:extLst>
          </p:cNvPr>
          <p:cNvSpPr/>
          <p:nvPr/>
        </p:nvSpPr>
        <p:spPr>
          <a:xfrm>
            <a:off x="6001891" y="4293848"/>
            <a:ext cx="523358" cy="2327341"/>
          </a:xfrm>
          <a:prstGeom prst="rect">
            <a:avLst/>
          </a:prstGeom>
          <a:solidFill>
            <a:srgbClr val="00B4E0"/>
          </a:solidFill>
          <a:ln w="28575" cmpd="sng">
            <a:solidFill>
              <a:schemeClr val="accent4">
                <a:lumMod val="20000"/>
                <a:lumOff val="8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3358"/>
                      <a:gd name="connsiteY0" fmla="*/ 0 h 2327341"/>
                      <a:gd name="connsiteX1" fmla="*/ 523358 w 523358"/>
                      <a:gd name="connsiteY1" fmla="*/ 0 h 2327341"/>
                      <a:gd name="connsiteX2" fmla="*/ 523358 w 523358"/>
                      <a:gd name="connsiteY2" fmla="*/ 581835 h 2327341"/>
                      <a:gd name="connsiteX3" fmla="*/ 523358 w 523358"/>
                      <a:gd name="connsiteY3" fmla="*/ 1117124 h 2327341"/>
                      <a:gd name="connsiteX4" fmla="*/ 523358 w 523358"/>
                      <a:gd name="connsiteY4" fmla="*/ 1698959 h 2327341"/>
                      <a:gd name="connsiteX5" fmla="*/ 523358 w 523358"/>
                      <a:gd name="connsiteY5" fmla="*/ 2327341 h 2327341"/>
                      <a:gd name="connsiteX6" fmla="*/ 0 w 523358"/>
                      <a:gd name="connsiteY6" fmla="*/ 2327341 h 2327341"/>
                      <a:gd name="connsiteX7" fmla="*/ 0 w 523358"/>
                      <a:gd name="connsiteY7" fmla="*/ 1792053 h 2327341"/>
                      <a:gd name="connsiteX8" fmla="*/ 0 w 523358"/>
                      <a:gd name="connsiteY8" fmla="*/ 1186944 h 2327341"/>
                      <a:gd name="connsiteX9" fmla="*/ 0 w 523358"/>
                      <a:gd name="connsiteY9" fmla="*/ 628382 h 2327341"/>
                      <a:gd name="connsiteX10" fmla="*/ 0 w 523358"/>
                      <a:gd name="connsiteY10" fmla="*/ 0 h 23273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3358" h="2327341" fill="none" extrusionOk="0">
                        <a:moveTo>
                          <a:pt x="0" y="0"/>
                        </a:moveTo>
                        <a:cubicBezTo>
                          <a:pt x="245272" y="-30592"/>
                          <a:pt x="411797" y="45021"/>
                          <a:pt x="523358" y="0"/>
                        </a:cubicBezTo>
                        <a:cubicBezTo>
                          <a:pt x="529591" y="194661"/>
                          <a:pt x="456358" y="367898"/>
                          <a:pt x="523358" y="581835"/>
                        </a:cubicBezTo>
                        <a:cubicBezTo>
                          <a:pt x="590358" y="795773"/>
                          <a:pt x="496435" y="1003174"/>
                          <a:pt x="523358" y="1117124"/>
                        </a:cubicBezTo>
                        <a:cubicBezTo>
                          <a:pt x="550281" y="1231074"/>
                          <a:pt x="458232" y="1552614"/>
                          <a:pt x="523358" y="1698959"/>
                        </a:cubicBezTo>
                        <a:cubicBezTo>
                          <a:pt x="588484" y="1845304"/>
                          <a:pt x="500866" y="2123177"/>
                          <a:pt x="523358" y="2327341"/>
                        </a:cubicBezTo>
                        <a:cubicBezTo>
                          <a:pt x="400297" y="2378428"/>
                          <a:pt x="254045" y="2303754"/>
                          <a:pt x="0" y="2327341"/>
                        </a:cubicBezTo>
                        <a:cubicBezTo>
                          <a:pt x="-51799" y="2192686"/>
                          <a:pt x="49318" y="1976145"/>
                          <a:pt x="0" y="1792053"/>
                        </a:cubicBezTo>
                        <a:cubicBezTo>
                          <a:pt x="-49318" y="1607961"/>
                          <a:pt x="59269" y="1386727"/>
                          <a:pt x="0" y="1186944"/>
                        </a:cubicBezTo>
                        <a:cubicBezTo>
                          <a:pt x="-59269" y="987161"/>
                          <a:pt x="65776" y="896586"/>
                          <a:pt x="0" y="628382"/>
                        </a:cubicBezTo>
                        <a:cubicBezTo>
                          <a:pt x="-65776" y="360178"/>
                          <a:pt x="63460" y="217642"/>
                          <a:pt x="0" y="0"/>
                        </a:cubicBezTo>
                        <a:close/>
                      </a:path>
                      <a:path w="523358" h="2327341" stroke="0" extrusionOk="0">
                        <a:moveTo>
                          <a:pt x="0" y="0"/>
                        </a:moveTo>
                        <a:cubicBezTo>
                          <a:pt x="107562" y="-14915"/>
                          <a:pt x="322112" y="8614"/>
                          <a:pt x="523358" y="0"/>
                        </a:cubicBezTo>
                        <a:cubicBezTo>
                          <a:pt x="532565" y="134537"/>
                          <a:pt x="507521" y="358572"/>
                          <a:pt x="523358" y="512015"/>
                        </a:cubicBezTo>
                        <a:cubicBezTo>
                          <a:pt x="539195" y="665458"/>
                          <a:pt x="492145" y="886893"/>
                          <a:pt x="523358" y="1140397"/>
                        </a:cubicBezTo>
                        <a:cubicBezTo>
                          <a:pt x="554571" y="1393901"/>
                          <a:pt x="475724" y="1451605"/>
                          <a:pt x="523358" y="1722232"/>
                        </a:cubicBezTo>
                        <a:cubicBezTo>
                          <a:pt x="570992" y="1992860"/>
                          <a:pt x="476653" y="2181705"/>
                          <a:pt x="523358" y="2327341"/>
                        </a:cubicBezTo>
                        <a:cubicBezTo>
                          <a:pt x="353768" y="2376686"/>
                          <a:pt x="234490" y="2316280"/>
                          <a:pt x="0" y="2327341"/>
                        </a:cubicBezTo>
                        <a:cubicBezTo>
                          <a:pt x="-5887" y="2198329"/>
                          <a:pt x="23857" y="2046133"/>
                          <a:pt x="0" y="1792053"/>
                        </a:cubicBezTo>
                        <a:cubicBezTo>
                          <a:pt x="-23857" y="1537973"/>
                          <a:pt x="32257" y="1396683"/>
                          <a:pt x="0" y="1210217"/>
                        </a:cubicBezTo>
                        <a:cubicBezTo>
                          <a:pt x="-32257" y="1023751"/>
                          <a:pt x="45636" y="864757"/>
                          <a:pt x="0" y="581835"/>
                        </a:cubicBezTo>
                        <a:cubicBezTo>
                          <a:pt x="-45636" y="298913"/>
                          <a:pt x="22479" y="163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323AE9DC-079F-6757-2536-35E81D93D54D}"/>
              </a:ext>
            </a:extLst>
          </p:cNvPr>
          <p:cNvSpPr/>
          <p:nvPr/>
        </p:nvSpPr>
        <p:spPr>
          <a:xfrm>
            <a:off x="8916721" y="4264632"/>
            <a:ext cx="523358" cy="2327341"/>
          </a:xfrm>
          <a:prstGeom prst="rect">
            <a:avLst/>
          </a:prstGeom>
          <a:solidFill>
            <a:srgbClr val="00B4E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203D057-C663-5E53-3657-2E8F1726EBE0}"/>
              </a:ext>
            </a:extLst>
          </p:cNvPr>
          <p:cNvCxnSpPr>
            <a:cxnSpLocks/>
          </p:cNvCxnSpPr>
          <p:nvPr/>
        </p:nvCxnSpPr>
        <p:spPr>
          <a:xfrm flipV="1">
            <a:off x="1552345" y="4461101"/>
            <a:ext cx="1777377" cy="640000"/>
          </a:xfrm>
          <a:prstGeom prst="straightConnector1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6" name="직선 화살표 연결선 315">
            <a:extLst>
              <a:ext uri="{FF2B5EF4-FFF2-40B4-BE49-F238E27FC236}">
                <a16:creationId xmlns:a16="http://schemas.microsoft.com/office/drawing/2014/main" id="{DCBD8F2A-7DAB-835F-30A8-35FF40B779D7}"/>
              </a:ext>
            </a:extLst>
          </p:cNvPr>
          <p:cNvCxnSpPr>
            <a:cxnSpLocks/>
          </p:cNvCxnSpPr>
          <p:nvPr/>
        </p:nvCxnSpPr>
        <p:spPr>
          <a:xfrm flipV="1">
            <a:off x="4531797" y="4431288"/>
            <a:ext cx="1787803" cy="1146331"/>
          </a:xfrm>
          <a:prstGeom prst="straightConnector1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4067A944-10E9-798F-73EE-AADEF57C9775}"/>
              </a:ext>
            </a:extLst>
          </p:cNvPr>
          <p:cNvCxnSpPr>
            <a:cxnSpLocks/>
          </p:cNvCxnSpPr>
          <p:nvPr/>
        </p:nvCxnSpPr>
        <p:spPr>
          <a:xfrm flipV="1">
            <a:off x="7403310" y="4375798"/>
            <a:ext cx="1813485" cy="1617953"/>
          </a:xfrm>
          <a:prstGeom prst="straightConnector1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86240E99-B7E0-EBB6-4A5E-5EFB54CC0C16}"/>
              </a:ext>
            </a:extLst>
          </p:cNvPr>
          <p:cNvSpPr txBox="1"/>
          <p:nvPr/>
        </p:nvSpPr>
        <p:spPr>
          <a:xfrm flipH="1">
            <a:off x="1192408" y="3384469"/>
            <a:ext cx="235462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b-NO" altLang="ko-KR" sz="16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charset="-127"/>
              </a:rPr>
              <a:t>■  Total Assets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57FBE8F7-E962-EECD-A9C0-C14A07130091}"/>
              </a:ext>
            </a:extLst>
          </p:cNvPr>
          <p:cNvSpPr txBox="1"/>
          <p:nvPr/>
        </p:nvSpPr>
        <p:spPr>
          <a:xfrm flipH="1">
            <a:off x="4155840" y="3384469"/>
            <a:ext cx="235462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charset="-127"/>
              </a:rPr>
              <a:t>■  Sales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695F2C89-9EA4-A93A-DCCD-29893E50F51E}"/>
              </a:ext>
            </a:extLst>
          </p:cNvPr>
          <p:cNvSpPr txBox="1"/>
          <p:nvPr/>
        </p:nvSpPr>
        <p:spPr>
          <a:xfrm flipH="1">
            <a:off x="7049511" y="3384469"/>
            <a:ext cx="235462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현대산스 Text" charset="-127"/>
              </a:rPr>
              <a:t>■  Operating Profit</a:t>
            </a:r>
          </a:p>
        </p:txBody>
      </p:sp>
    </p:spTree>
    <p:extLst>
      <p:ext uri="{BB962C8B-B14F-4D97-AF65-F5344CB8AC3E}">
        <p14:creationId xmlns:p14="http://schemas.microsoft.com/office/powerpoint/2010/main" val="75111823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430343" y="-2862"/>
            <a:ext cx="9863121" cy="706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808"/>
          <a:stretch/>
        </p:blipFill>
        <p:spPr>
          <a:xfrm>
            <a:off x="332703" y="8447"/>
            <a:ext cx="10058400" cy="72433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430343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432F3A6-A5A6-4A68-9FB8-A9F37B433E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9544" y="961985"/>
            <a:ext cx="5455937" cy="795657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B49548-3229-482F-B554-30A5C5180EC1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8B9F6FD-3496-4ADC-AC6F-B97638EF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58E033-01E1-4A22-B0E2-34A2B6A6E7BA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COMPANY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비전 소개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sp>
        <p:nvSpPr>
          <p:cNvPr id="19" name="AutoShape 2">
            <a:extLst>
              <a:ext uri="{FF2B5EF4-FFF2-40B4-BE49-F238E27FC236}">
                <a16:creationId xmlns:a16="http://schemas.microsoft.com/office/drawing/2014/main" id="{59ED471E-2A19-413F-9178-E43B8750AB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B9AABC-0938-430C-B71E-156161DAEA59}"/>
              </a:ext>
            </a:extLst>
          </p:cNvPr>
          <p:cNvSpPr txBox="1"/>
          <p:nvPr/>
        </p:nvSpPr>
        <p:spPr>
          <a:xfrm flipH="1">
            <a:off x="1111573" y="1834075"/>
            <a:ext cx="8536956" cy="6117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By providing differentiated value in logistics &amp; trading services, we pursue sustainable growth by </a:t>
            </a:r>
          </a:p>
          <a:p>
            <a:pPr algn="ctr">
              <a:lnSpc>
                <a:spcPts val="208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maximizing efficiency of the customer value chain.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C38EEE-A8CB-58E3-5D56-EA73153BEB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4" r="6763"/>
          <a:stretch/>
        </p:blipFill>
        <p:spPr>
          <a:xfrm>
            <a:off x="300467" y="3030952"/>
            <a:ext cx="4993631" cy="4086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7C114C-EDEA-E1F3-7D20-B410BF7B75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8" t="17984"/>
          <a:stretch/>
        </p:blipFill>
        <p:spPr>
          <a:xfrm>
            <a:off x="5345113" y="2590051"/>
            <a:ext cx="5236790" cy="476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6899" y="2857499"/>
            <a:ext cx="9604375" cy="434797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282843D-DE21-45B9-8212-D77B7312AA31}"/>
              </a:ext>
            </a:extLst>
          </p:cNvPr>
          <p:cNvSpPr/>
          <p:nvPr/>
        </p:nvSpPr>
        <p:spPr>
          <a:xfrm>
            <a:off x="5509261" y="4876331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8CF80AA-7E9F-480D-BAE4-77C3BC1585FA}"/>
              </a:ext>
            </a:extLst>
          </p:cNvPr>
          <p:cNvSpPr/>
          <p:nvPr/>
        </p:nvSpPr>
        <p:spPr>
          <a:xfrm>
            <a:off x="7086122" y="4876331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F114D6E-ABF2-4614-98BE-7D4B74FCDB6D}"/>
              </a:ext>
            </a:extLst>
          </p:cNvPr>
          <p:cNvSpPr/>
          <p:nvPr/>
        </p:nvSpPr>
        <p:spPr>
          <a:xfrm>
            <a:off x="3938273" y="4876331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0343" y="-2862"/>
            <a:ext cx="9863121" cy="706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808"/>
          <a:stretch/>
        </p:blipFill>
        <p:spPr>
          <a:xfrm>
            <a:off x="332703" y="8447"/>
            <a:ext cx="10058400" cy="724337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30343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 flipH="1">
            <a:off x="2273475" y="3570500"/>
            <a:ext cx="1597063" cy="9510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Awarded "Safety Management Award" by Global Standard Management Awards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2336849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[R] 146"/>
          <p:cNvCxnSpPr/>
          <p:nvPr/>
        </p:nvCxnSpPr>
        <p:spPr>
          <a:xfrm>
            <a:off x="2349375" y="3473808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[R] 174"/>
          <p:cNvCxnSpPr/>
          <p:nvPr/>
        </p:nvCxnSpPr>
        <p:spPr>
          <a:xfrm>
            <a:off x="8643081" y="3473808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 flipH="1">
            <a:off x="5441899" y="3461496"/>
            <a:ext cx="1597063" cy="1169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Commendation from the Minister of Environment for Biodiversity Conservation</a:t>
            </a:r>
            <a:endParaRPr lang="ko-KR" altLang="en-US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cxnSp>
        <p:nvCxnSpPr>
          <p:cNvPr id="160" name="직선 연결선[R] 159"/>
          <p:cNvCxnSpPr/>
          <p:nvPr/>
        </p:nvCxnSpPr>
        <p:spPr>
          <a:xfrm>
            <a:off x="5500178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[R] 160"/>
          <p:cNvCxnSpPr/>
          <p:nvPr/>
        </p:nvCxnSpPr>
        <p:spPr>
          <a:xfrm>
            <a:off x="5512704" y="3473808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 flipH="1">
            <a:off x="8561695" y="3786943"/>
            <a:ext cx="1597063" cy="51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Certified Green-Logistics Company</a:t>
            </a:r>
            <a:endParaRPr lang="ko-KR" altLang="en-US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cxnSp>
        <p:nvCxnSpPr>
          <p:cNvPr id="167" name="직선 연결선[R] 166"/>
          <p:cNvCxnSpPr/>
          <p:nvPr/>
        </p:nvCxnSpPr>
        <p:spPr>
          <a:xfrm>
            <a:off x="8642095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[R] 167"/>
          <p:cNvCxnSpPr/>
          <p:nvPr/>
        </p:nvCxnSpPr>
        <p:spPr>
          <a:xfrm>
            <a:off x="7077281" y="3473808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 flipH="1">
            <a:off x="3823096" y="3559236"/>
            <a:ext cx="1597063" cy="9510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Awarded 'Green Management' at the Global Standard Management Awards</a:t>
            </a:r>
            <a:endParaRPr lang="ko-KR" altLang="en-US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cxnSp>
        <p:nvCxnSpPr>
          <p:cNvPr id="153" name="직선 연결선[R] 152"/>
          <p:cNvCxnSpPr/>
          <p:nvPr/>
        </p:nvCxnSpPr>
        <p:spPr>
          <a:xfrm>
            <a:off x="3901426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[R] 153"/>
          <p:cNvCxnSpPr/>
          <p:nvPr/>
        </p:nvCxnSpPr>
        <p:spPr>
          <a:xfrm>
            <a:off x="3913952" y="3473808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67189" b="-5858"/>
          <a:stretch/>
        </p:blipFill>
        <p:spPr>
          <a:xfrm>
            <a:off x="4682913" y="1114028"/>
            <a:ext cx="364576" cy="3032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678" t="1" r="28511" b="-5858"/>
          <a:stretch/>
        </p:blipFill>
        <p:spPr>
          <a:xfrm>
            <a:off x="5247846" y="1114028"/>
            <a:ext cx="364576" cy="3032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887" t="1" r="-7698" b="-5858"/>
          <a:stretch/>
        </p:blipFill>
        <p:spPr>
          <a:xfrm>
            <a:off x="5820971" y="1095740"/>
            <a:ext cx="364576" cy="303292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763429" y="4865361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 flipH="1">
            <a:off x="713878" y="3697102"/>
            <a:ext cx="1597063" cy="7330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Enlisted to the ‘DJSI World’ First logistics company in Korea.</a:t>
            </a:r>
            <a:endParaRPr lang="ko-KR" altLang="en-US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703621" y="3030952"/>
            <a:ext cx="1597063" cy="3391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ko-KR" sz="2400" b="1" spc="-5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 </a:t>
            </a:r>
            <a:endParaRPr lang="ko-KR" altLang="en-US" sz="2400" b="1" spc="-50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팩토리 B" panose="02020503020101020101" pitchFamily="18" charset="-127"/>
              <a:ea typeface="타이포_팩토리 B" panose="02020503020101020101" pitchFamily="18" charset="-127"/>
              <a:cs typeface="나눔바른고딕" charset="0"/>
            </a:endParaRPr>
          </a:p>
        </p:txBody>
      </p:sp>
      <p:cxnSp>
        <p:nvCxnSpPr>
          <p:cNvPr id="81" name="직선 연결선[R] 173"/>
          <p:cNvCxnSpPr/>
          <p:nvPr/>
        </p:nvCxnSpPr>
        <p:spPr>
          <a:xfrm>
            <a:off x="774002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174"/>
          <p:cNvCxnSpPr/>
          <p:nvPr/>
        </p:nvCxnSpPr>
        <p:spPr>
          <a:xfrm>
            <a:off x="774002" y="347144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184ABCB-3005-4A89-B051-836033F9CD82}"/>
              </a:ext>
            </a:extLst>
          </p:cNvPr>
          <p:cNvSpPr txBox="1"/>
          <p:nvPr/>
        </p:nvSpPr>
        <p:spPr>
          <a:xfrm flipH="1">
            <a:off x="7029604" y="3686665"/>
            <a:ext cx="1597063" cy="7330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CDP Carbon Management Honors Club Award</a:t>
            </a:r>
            <a:endParaRPr lang="ko-KR" altLang="en-US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cxnSp>
        <p:nvCxnSpPr>
          <p:cNvPr id="66" name="직선 연결선[R] 159">
            <a:extLst>
              <a:ext uri="{FF2B5EF4-FFF2-40B4-BE49-F238E27FC236}">
                <a16:creationId xmlns:a16="http://schemas.microsoft.com/office/drawing/2014/main" id="{2C75082E-7157-4C1D-95F7-F1ACBA441342}"/>
              </a:ext>
            </a:extLst>
          </p:cNvPr>
          <p:cNvCxnSpPr/>
          <p:nvPr/>
        </p:nvCxnSpPr>
        <p:spPr>
          <a:xfrm>
            <a:off x="7064755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6">
            <a:extLst>
              <a:ext uri="{FF2B5EF4-FFF2-40B4-BE49-F238E27FC236}">
                <a16:creationId xmlns:a16="http://schemas.microsoft.com/office/drawing/2014/main" id="{876F376A-E3B9-4945-B744-D2A0819132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4A6971-C47D-4BDA-9B91-B67B4C90B115}"/>
              </a:ext>
            </a:extLst>
          </p:cNvPr>
          <p:cNvSpPr/>
          <p:nvPr/>
        </p:nvSpPr>
        <p:spPr>
          <a:xfrm>
            <a:off x="2347398" y="4883172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1EA3D83-300C-484E-9836-BE8935A729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84" y="229813"/>
            <a:ext cx="1327934" cy="109546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70F4BA1E-FDB7-4117-BE5D-1014D6159B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5113" y="37798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F11AFD-7761-4C83-ABC4-15B69B4F3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14" y="4917970"/>
            <a:ext cx="1265030" cy="17984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F0203A-5713-4A14-BD0B-EAD0FF22D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460" y="4947723"/>
            <a:ext cx="1242168" cy="17984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CFD362-9469-4100-B08E-6B7118799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10" y="4928249"/>
            <a:ext cx="1303133" cy="17832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EF114A-0BDC-4CD6-B62A-C84D84BD8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3461" y="4935759"/>
            <a:ext cx="1287892" cy="17908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85543D-9646-4E98-85BC-71BCB30B71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1191" y="4917152"/>
            <a:ext cx="1013548" cy="1821338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609318-5B0F-4436-9123-3B4DC216CDD4}"/>
              </a:ext>
            </a:extLst>
          </p:cNvPr>
          <p:cNvSpPr/>
          <p:nvPr/>
        </p:nvSpPr>
        <p:spPr>
          <a:xfrm>
            <a:off x="8638544" y="4865361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8B208B-47FE-4DAE-B21A-AA85A0F654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3094" y="5203721"/>
            <a:ext cx="1365304" cy="1220499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88B26C36-4981-42E2-9FF1-4B35CA112571}"/>
              </a:ext>
            </a:extLst>
          </p:cNvPr>
          <p:cNvGrpSpPr/>
          <p:nvPr/>
        </p:nvGrpSpPr>
        <p:grpSpPr>
          <a:xfrm>
            <a:off x="4216406" y="2841639"/>
            <a:ext cx="2062880" cy="395932"/>
            <a:chOff x="2625650" y="3195988"/>
            <a:chExt cx="2428519" cy="395932"/>
          </a:xfrm>
        </p:grpSpPr>
        <p:sp>
          <p:nvSpPr>
            <p:cNvPr id="73" name="모서리가 둥근 직사각형 1">
              <a:extLst>
                <a:ext uri="{FF2B5EF4-FFF2-40B4-BE49-F238E27FC236}">
                  <a16:creationId xmlns:a16="http://schemas.microsoft.com/office/drawing/2014/main" id="{097017BF-8682-4935-B19D-D602CB6D9906}"/>
                </a:ext>
              </a:extLst>
            </p:cNvPr>
            <p:cNvSpPr/>
            <p:nvPr/>
          </p:nvSpPr>
          <p:spPr>
            <a:xfrm>
              <a:off x="2632897" y="3195988"/>
              <a:ext cx="2421271" cy="3959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EE6D296-FBCF-499B-A161-9625B392847B}"/>
                </a:ext>
              </a:extLst>
            </p:cNvPr>
            <p:cNvSpPr txBox="1"/>
            <p:nvPr/>
          </p:nvSpPr>
          <p:spPr>
            <a:xfrm flipH="1">
              <a:off x="2625650" y="3219595"/>
              <a:ext cx="2428519" cy="3385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Major Awards</a:t>
              </a:r>
              <a:endParaRPr lang="ko-KR" altLang="en-US" sz="1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9F7E6C6-B5F8-49F2-BFAF-017CD50C65C7}"/>
              </a:ext>
            </a:extLst>
          </p:cNvPr>
          <p:cNvSpPr txBox="1"/>
          <p:nvPr/>
        </p:nvSpPr>
        <p:spPr>
          <a:xfrm flipH="1">
            <a:off x="407867" y="1599515"/>
            <a:ext cx="986312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000" b="1" dirty="0">
                <a:solidFill>
                  <a:srgbClr val="0079C5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rPr>
              <a:t>To provide the best value for customers,</a:t>
            </a:r>
          </a:p>
          <a:p>
            <a:pPr algn="ctr">
              <a:lnSpc>
                <a:spcPts val="2420"/>
              </a:lnSpc>
            </a:pPr>
            <a:r>
              <a:rPr lang="en-US" sz="2000" b="1" dirty="0">
                <a:solidFill>
                  <a:srgbClr val="0079C5"/>
                </a:solidFill>
                <a:latin typeface="현대산스 Head Bold" panose="020B0600000101010101" pitchFamily="50" charset="-127"/>
                <a:ea typeface="현대산스 Head Bold" panose="020B0600000101010101" pitchFamily="50" charset="-127"/>
                <a:cs typeface="현대산스 Text Medium" charset="0"/>
              </a:rPr>
              <a:t>HYUNDAI GLOVIS’ challenge and innovation continues.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212179-8C89-4D33-8174-6F1C52F05CD2}"/>
              </a:ext>
            </a:extLst>
          </p:cNvPr>
          <p:cNvSpPr txBox="1"/>
          <p:nvPr/>
        </p:nvSpPr>
        <p:spPr>
          <a:xfrm flipH="1">
            <a:off x="4216101" y="396654"/>
            <a:ext cx="283340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COMPANY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OVERVIEW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: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AWARD &amp; CERTIFICAION</a:t>
            </a:r>
          </a:p>
        </p:txBody>
      </p:sp>
    </p:spTree>
    <p:extLst>
      <p:ext uri="{BB962C8B-B14F-4D97-AF65-F5344CB8AC3E}">
        <p14:creationId xmlns:p14="http://schemas.microsoft.com/office/powerpoint/2010/main" val="124077809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그림 257">
            <a:extLst>
              <a:ext uri="{FF2B5EF4-FFF2-40B4-BE49-F238E27FC236}">
                <a16:creationId xmlns:a16="http://schemas.microsoft.com/office/drawing/2014/main" id="{19DC9037-71BC-4B58-B677-42FB39E780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976" y="757670"/>
            <a:ext cx="9797824" cy="536724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462179" y="2793836"/>
            <a:ext cx="264816" cy="17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" dirty="0">
                <a:solidFill>
                  <a:srgbClr val="FFFFFF"/>
                </a:solidFill>
              </a:rPr>
              <a:t>98</a:t>
            </a:r>
            <a:endParaRPr lang="ko-KR" altLang="ko-KR" sz="540" dirty="0">
              <a:solidFill>
                <a:srgbClr val="FFFFFF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070B571-4401-498C-AC7A-32C48EFDC02D}"/>
              </a:ext>
            </a:extLst>
          </p:cNvPr>
          <p:cNvSpPr/>
          <p:nvPr/>
        </p:nvSpPr>
        <p:spPr>
          <a:xfrm>
            <a:off x="298676" y="686072"/>
            <a:ext cx="10107420" cy="50196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632F92-4F40-4387-9DD1-99BE73635AD6}"/>
              </a:ext>
            </a:extLst>
          </p:cNvPr>
          <p:cNvSpPr txBox="1"/>
          <p:nvPr/>
        </p:nvSpPr>
        <p:spPr>
          <a:xfrm flipH="1">
            <a:off x="2421438" y="2041415"/>
            <a:ext cx="2114167" cy="764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20"/>
              </a:lnSpc>
            </a:pPr>
            <a:r>
              <a:rPr lang="en-US" altLang="ko-KR" sz="12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Corporations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11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en-US" altLang="ko-KR" sz="1200" spc="-50" dirty="0">
                <a:solidFill>
                  <a:schemeClr val="accent6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Branches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7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en-US" altLang="ko-KR" sz="120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Offices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24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D9A2B3F-8CF4-47D6-9331-A704771702E3}"/>
              </a:ext>
            </a:extLst>
          </p:cNvPr>
          <p:cNvSpPr txBox="1"/>
          <p:nvPr/>
        </p:nvSpPr>
        <p:spPr>
          <a:xfrm flipH="1">
            <a:off x="6158318" y="2139860"/>
            <a:ext cx="1616491" cy="52104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altLang="ko-KR" sz="18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North America</a:t>
            </a:r>
            <a:r>
              <a:rPr lang="ko-KR" altLang="en-US" sz="24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E2F4CB1-895A-46E6-A3B6-C714723AC503}"/>
              </a:ext>
            </a:extLst>
          </p:cNvPr>
          <p:cNvSpPr txBox="1"/>
          <p:nvPr/>
        </p:nvSpPr>
        <p:spPr>
          <a:xfrm flipH="1">
            <a:off x="7607764" y="2288551"/>
            <a:ext cx="1254260" cy="5332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Corporations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-127"/>
              </a:rPr>
              <a:t>8</a:t>
            </a:r>
          </a:p>
          <a:p>
            <a:pPr>
              <a:lnSpc>
                <a:spcPts val="1820"/>
              </a:lnSpc>
            </a:pPr>
            <a:r>
              <a:rPr lang="en-US" altLang="ko-KR" sz="120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Offices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8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F72D6E-9E4E-4AB0-801A-B3B6D930A090}"/>
              </a:ext>
            </a:extLst>
          </p:cNvPr>
          <p:cNvSpPr txBox="1"/>
          <p:nvPr/>
        </p:nvSpPr>
        <p:spPr>
          <a:xfrm flipH="1">
            <a:off x="8363330" y="3730357"/>
            <a:ext cx="1330825" cy="764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Corporations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3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spc="-50" dirty="0">
                <a:solidFill>
                  <a:schemeClr val="accent6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Branches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3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Offices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-127"/>
              </a:rPr>
              <a:t>1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9EB12A4-F53A-460E-8469-B788B712D249}"/>
              </a:ext>
            </a:extLst>
          </p:cNvPr>
          <p:cNvSpPr txBox="1"/>
          <p:nvPr/>
        </p:nvSpPr>
        <p:spPr>
          <a:xfrm flipH="1">
            <a:off x="3778885" y="2741956"/>
            <a:ext cx="1630146" cy="764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</a:t>
            </a:r>
            <a:r>
              <a:rPr lang="en-US" altLang="ko-KR" sz="12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Corporations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16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</a:t>
            </a:r>
            <a:r>
              <a:rPr lang="en-US" altLang="ko-KR" sz="1200" spc="-50" dirty="0">
                <a:solidFill>
                  <a:schemeClr val="accent6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Branches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12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B56DBE-87FF-4398-A2AA-828C9C68BEB0}"/>
              </a:ext>
            </a:extLst>
          </p:cNvPr>
          <p:cNvSpPr txBox="1"/>
          <p:nvPr/>
        </p:nvSpPr>
        <p:spPr>
          <a:xfrm flipH="1">
            <a:off x="3292235" y="2580211"/>
            <a:ext cx="860183" cy="52104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altLang="ko-KR" sz="18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Asia</a:t>
            </a:r>
            <a:r>
              <a:rPr lang="ko-KR" altLang="en-US" sz="24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FA8A99B-F220-4F99-B505-59C0685563B6}"/>
              </a:ext>
            </a:extLst>
          </p:cNvPr>
          <p:cNvSpPr txBox="1"/>
          <p:nvPr/>
        </p:nvSpPr>
        <p:spPr>
          <a:xfrm flipH="1">
            <a:off x="1839662" y="3142923"/>
            <a:ext cx="1359080" cy="52104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altLang="ko-KR" sz="18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Middle East</a:t>
            </a:r>
            <a:r>
              <a:rPr lang="ko-KR" altLang="en-US" sz="24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EF704BD-307E-4ED6-A273-448B47A5E995}"/>
              </a:ext>
            </a:extLst>
          </p:cNvPr>
          <p:cNvSpPr txBox="1"/>
          <p:nvPr/>
        </p:nvSpPr>
        <p:spPr>
          <a:xfrm flipH="1">
            <a:off x="2182876" y="3539674"/>
            <a:ext cx="1083194" cy="305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20"/>
              </a:lnSpc>
            </a:pPr>
            <a:r>
              <a:rPr lang="en-US" altLang="ko-KR" sz="1200" spc="-50" dirty="0">
                <a:solidFill>
                  <a:schemeClr val="accent6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Branches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-127"/>
              </a:rPr>
              <a:t>1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CC9A0E-6671-49DA-9D69-FF5DB8260931}"/>
              </a:ext>
            </a:extLst>
          </p:cNvPr>
          <p:cNvSpPr txBox="1"/>
          <p:nvPr/>
        </p:nvSpPr>
        <p:spPr>
          <a:xfrm flipH="1">
            <a:off x="3979392" y="4338884"/>
            <a:ext cx="1624790" cy="305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Corporations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1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71A1BF8-126E-4799-B426-C08327BD6D36}"/>
              </a:ext>
            </a:extLst>
          </p:cNvPr>
          <p:cNvSpPr txBox="1"/>
          <p:nvPr/>
        </p:nvSpPr>
        <p:spPr>
          <a:xfrm flipH="1">
            <a:off x="3143218" y="4177721"/>
            <a:ext cx="1434271" cy="50731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altLang="ko-KR" sz="18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Oceania</a:t>
            </a:r>
            <a:endParaRPr lang="ko-KR" altLang="en-US" sz="1800" spc="-170" dirty="0">
              <a:solidFill>
                <a:srgbClr val="0079C5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DF8B-257C-48DD-AFC1-10EB9D058C49}"/>
              </a:ext>
            </a:extLst>
          </p:cNvPr>
          <p:cNvSpPr/>
          <p:nvPr/>
        </p:nvSpPr>
        <p:spPr>
          <a:xfrm>
            <a:off x="481013" y="706400"/>
            <a:ext cx="2938672" cy="87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B4E0"/>
                </a:solidFill>
                <a:latin typeface="현대산스 Head" panose="020B0600000101010101" pitchFamily="50" charset="-127"/>
                <a:ea typeface="현대산스 Head" panose="020B0600000101010101" pitchFamily="50" charset="-127"/>
                <a:cs typeface="나눔바른고딕" charset="0"/>
              </a:rPr>
              <a:t>GLOBAL BUSINESS</a:t>
            </a:r>
          </a:p>
          <a:p>
            <a:pPr>
              <a:lnSpc>
                <a:spcPts val="1540"/>
              </a:lnSpc>
            </a:pPr>
            <a:r>
              <a:rPr lang="en-US" altLang="ko-KR" sz="2400" dirty="0">
                <a:solidFill>
                  <a:srgbClr val="00B4E0"/>
                </a:solidFill>
                <a:latin typeface="현대산스 Head" panose="020B0600000101010101" pitchFamily="50" charset="-127"/>
                <a:ea typeface="현대산스 Head" panose="020B0600000101010101" pitchFamily="50" charset="-127"/>
                <a:cs typeface="나눔바른고딕" charset="0"/>
              </a:rPr>
              <a:t>NETWORK</a:t>
            </a:r>
            <a:endParaRPr lang="ko-KR" altLang="en-US" sz="2400" dirty="0">
              <a:solidFill>
                <a:srgbClr val="00B4E0"/>
              </a:solidFill>
              <a:latin typeface="현대산스 Head" panose="020B0600000101010101" pitchFamily="50" charset="-127"/>
              <a:ea typeface="현대산스 Head" panose="020B0600000101010101" pitchFamily="50" charset="-127"/>
              <a:cs typeface="나눔바른고딕" charset="0"/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2701F621-C4A2-4F3A-B146-430FD97ABA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84" y="229813"/>
            <a:ext cx="1327934" cy="109546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8C79CC6E-1C1F-4094-BBF8-FFC989961F56}"/>
              </a:ext>
            </a:extLst>
          </p:cNvPr>
          <p:cNvSpPr txBox="1"/>
          <p:nvPr/>
        </p:nvSpPr>
        <p:spPr>
          <a:xfrm flipH="1">
            <a:off x="4216101" y="396654"/>
            <a:ext cx="283340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BUSINESS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OVERVIEW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: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BUSINESS NETWORK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2AC3108-DD1D-40CE-A57A-5AB8833F7874}"/>
              </a:ext>
            </a:extLst>
          </p:cNvPr>
          <p:cNvSpPr txBox="1"/>
          <p:nvPr/>
        </p:nvSpPr>
        <p:spPr>
          <a:xfrm flipH="1">
            <a:off x="1691433" y="1876658"/>
            <a:ext cx="915892" cy="52104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altLang="ko-KR" sz="18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Europe</a:t>
            </a:r>
            <a:r>
              <a:rPr lang="ko-KR" altLang="en-US" sz="24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F159B3F4-FB87-4817-A7F6-93EAD79F18AA}"/>
              </a:ext>
            </a:extLst>
          </p:cNvPr>
          <p:cNvSpPr txBox="1"/>
          <p:nvPr/>
        </p:nvSpPr>
        <p:spPr>
          <a:xfrm flipH="1">
            <a:off x="6939721" y="3548324"/>
            <a:ext cx="1616491" cy="52104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altLang="ko-KR" sz="18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South America</a:t>
            </a:r>
            <a:r>
              <a:rPr lang="ko-KR" altLang="en-US" sz="24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FB9C7F-DE8E-2699-4291-DB305F8109CA}"/>
              </a:ext>
            </a:extLst>
          </p:cNvPr>
          <p:cNvSpPr/>
          <p:nvPr/>
        </p:nvSpPr>
        <p:spPr>
          <a:xfrm>
            <a:off x="10695159" y="5755421"/>
            <a:ext cx="176921" cy="10248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245A3D-43FB-5111-33B0-043D352E82C2}"/>
              </a:ext>
            </a:extLst>
          </p:cNvPr>
          <p:cNvSpPr/>
          <p:nvPr/>
        </p:nvSpPr>
        <p:spPr>
          <a:xfrm>
            <a:off x="420584" y="6042056"/>
            <a:ext cx="2928068" cy="1404269"/>
          </a:xfrm>
          <a:prstGeom prst="rect">
            <a:avLst/>
          </a:prstGeom>
          <a:solidFill>
            <a:srgbClr val="58BFC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E6D905-3846-0FDD-8B91-02418ACF0345}"/>
              </a:ext>
            </a:extLst>
          </p:cNvPr>
          <p:cNvGrpSpPr/>
          <p:nvPr/>
        </p:nvGrpSpPr>
        <p:grpSpPr>
          <a:xfrm>
            <a:off x="481013" y="6157716"/>
            <a:ext cx="5647327" cy="1658528"/>
            <a:chOff x="2681260" y="3317047"/>
            <a:chExt cx="5647327" cy="1658528"/>
          </a:xfrm>
        </p:grpSpPr>
        <p:cxnSp>
          <p:nvCxnSpPr>
            <p:cNvPr id="13" name="직선 연결선[R] 30">
              <a:extLst>
                <a:ext uri="{FF2B5EF4-FFF2-40B4-BE49-F238E27FC236}">
                  <a16:creationId xmlns:a16="http://schemas.microsoft.com/office/drawing/2014/main" id="{A709FA75-3834-2A57-852E-E09A990D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14869" y="3684017"/>
              <a:ext cx="20927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3760188-793C-4F6D-F964-46F5AD6F7F4B}"/>
                </a:ext>
              </a:extLst>
            </p:cNvPr>
            <p:cNvGrpSpPr/>
            <p:nvPr/>
          </p:nvGrpSpPr>
          <p:grpSpPr>
            <a:xfrm>
              <a:off x="2681260" y="3317047"/>
              <a:ext cx="5647327" cy="1658528"/>
              <a:chOff x="1810748" y="3209755"/>
              <a:chExt cx="5647327" cy="165852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2233F7-74E3-B979-41C0-03CA61334DD9}"/>
                  </a:ext>
                </a:extLst>
              </p:cNvPr>
              <p:cNvSpPr txBox="1"/>
              <p:nvPr/>
            </p:nvSpPr>
            <p:spPr>
              <a:xfrm flipH="1">
                <a:off x="1810748" y="3213904"/>
                <a:ext cx="219900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Corporations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012530-33FD-C7A8-E480-9DD40409E2B8}"/>
                  </a:ext>
                </a:extLst>
              </p:cNvPr>
              <p:cNvSpPr txBox="1"/>
              <p:nvPr/>
            </p:nvSpPr>
            <p:spPr>
              <a:xfrm flipH="1">
                <a:off x="3207231" y="3209755"/>
                <a:ext cx="54394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39</a:t>
                </a:r>
                <a:endParaRPr lang="ko-KR" altLang="en-US" sz="1400" b="1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585B50-628C-2378-3CF1-7AF6FEF3B7CD}"/>
                  </a:ext>
                </a:extLst>
              </p:cNvPr>
              <p:cNvSpPr txBox="1"/>
              <p:nvPr/>
            </p:nvSpPr>
            <p:spPr>
              <a:xfrm flipH="1">
                <a:off x="1839597" y="3629877"/>
                <a:ext cx="158610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Branches</a:t>
                </a:r>
                <a:endPara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 Medium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0C23D7-CAAE-2A2F-7E63-1E852E79795A}"/>
                  </a:ext>
                </a:extLst>
              </p:cNvPr>
              <p:cNvSpPr txBox="1"/>
              <p:nvPr/>
            </p:nvSpPr>
            <p:spPr>
              <a:xfrm flipH="1">
                <a:off x="3208265" y="3628284"/>
                <a:ext cx="542908" cy="2975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is-IS" altLang="ko-KR" sz="14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23</a:t>
                </a:r>
                <a:endParaRPr lang="en-US" altLang="ko-KR" sz="1050" b="1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88BBA1-24AF-511F-AE0F-0FAC056B0D8F}"/>
                  </a:ext>
                </a:extLst>
              </p:cNvPr>
              <p:cNvSpPr txBox="1"/>
              <p:nvPr/>
            </p:nvSpPr>
            <p:spPr>
              <a:xfrm flipH="1">
                <a:off x="1839597" y="4066986"/>
                <a:ext cx="1487452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Offices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AA3B1D-274B-334F-F4B7-2DB8D0B8E58E}"/>
                  </a:ext>
                </a:extLst>
              </p:cNvPr>
              <p:cNvSpPr txBox="1"/>
              <p:nvPr/>
            </p:nvSpPr>
            <p:spPr>
              <a:xfrm flipH="1">
                <a:off x="3208265" y="4058836"/>
                <a:ext cx="542908" cy="3424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060"/>
                  </a:lnSpc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34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384AB-2B45-1081-9DB4-C3FE8D9B2156}"/>
                  </a:ext>
                </a:extLst>
              </p:cNvPr>
              <p:cNvSpPr txBox="1"/>
              <p:nvPr/>
            </p:nvSpPr>
            <p:spPr>
              <a:xfrm flipH="1">
                <a:off x="1846584" y="4560506"/>
                <a:ext cx="907409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endPara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 Medium" charset="0"/>
                </a:endParaRPr>
              </a:p>
            </p:txBody>
          </p:sp>
          <p:cxnSp>
            <p:nvCxnSpPr>
              <p:cNvPr id="25" name="직선 연결선[R] 30">
                <a:extLst>
                  <a:ext uri="{FF2B5EF4-FFF2-40B4-BE49-F238E27FC236}">
                    <a16:creationId xmlns:a16="http://schemas.microsoft.com/office/drawing/2014/main" id="{36716B0B-A2B8-5ECF-E6B4-86F539185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584" y="4022951"/>
                <a:ext cx="20974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30">
                <a:extLst>
                  <a:ext uri="{FF2B5EF4-FFF2-40B4-BE49-F238E27FC236}">
                    <a16:creationId xmlns:a16="http://schemas.microsoft.com/office/drawing/2014/main" id="{FD95F0CC-7A64-E1B6-EEDE-D55E45BA85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9593" y="4519024"/>
                <a:ext cx="561848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AF69032-6015-82F6-FBA2-D12B429F3204}"/>
              </a:ext>
            </a:extLst>
          </p:cNvPr>
          <p:cNvSpPr/>
          <p:nvPr/>
        </p:nvSpPr>
        <p:spPr>
          <a:xfrm>
            <a:off x="420584" y="5690964"/>
            <a:ext cx="2928068" cy="36062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3E46D-A720-B6F4-FD63-67D870C45261}"/>
              </a:ext>
            </a:extLst>
          </p:cNvPr>
          <p:cNvSpPr txBox="1"/>
          <p:nvPr/>
        </p:nvSpPr>
        <p:spPr>
          <a:xfrm flipH="1">
            <a:off x="786476" y="5710732"/>
            <a:ext cx="231232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ko-KR" sz="1600" spc="-50" dirty="0">
                <a:solidFill>
                  <a:schemeClr val="bg1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GLOBAL NETWORK</a:t>
            </a:r>
            <a:endParaRPr lang="en-US" altLang="ko-KR" sz="1050" spc="-50" dirty="0">
              <a:solidFill>
                <a:schemeClr val="bg1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E11D19-3CAD-1139-87FD-4D4890D74B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862" y="5752550"/>
            <a:ext cx="247897" cy="2478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779449-5DE5-1538-B2DE-5ED0C19EEC68}"/>
              </a:ext>
            </a:extLst>
          </p:cNvPr>
          <p:cNvSpPr/>
          <p:nvPr/>
        </p:nvSpPr>
        <p:spPr>
          <a:xfrm>
            <a:off x="1825710" y="5691141"/>
            <a:ext cx="1247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96</a:t>
            </a:r>
            <a:endParaRPr lang="ko-KR" altLang="en-US" sz="1800" dirty="0">
              <a:solidFill>
                <a:srgbClr val="FFF9B7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710961-F433-1414-D17C-1D93CD56627D}"/>
              </a:ext>
            </a:extLst>
          </p:cNvPr>
          <p:cNvSpPr/>
          <p:nvPr/>
        </p:nvSpPr>
        <p:spPr>
          <a:xfrm>
            <a:off x="5258917" y="5720909"/>
            <a:ext cx="1247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96</a:t>
            </a:r>
            <a:endParaRPr lang="ko-KR" altLang="en-US" sz="1600" dirty="0">
              <a:solidFill>
                <a:srgbClr val="FFF9B7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0E8172-078E-E671-560E-BF9E737D80C4}"/>
              </a:ext>
            </a:extLst>
          </p:cNvPr>
          <p:cNvSpPr/>
          <p:nvPr/>
        </p:nvSpPr>
        <p:spPr>
          <a:xfrm>
            <a:off x="3888352" y="5686884"/>
            <a:ext cx="2928068" cy="36062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A33C5F-22BE-D5A7-30DC-21C21ED4AEBB}"/>
              </a:ext>
            </a:extLst>
          </p:cNvPr>
          <p:cNvSpPr txBox="1"/>
          <p:nvPr/>
        </p:nvSpPr>
        <p:spPr>
          <a:xfrm flipH="1">
            <a:off x="4247764" y="5720269"/>
            <a:ext cx="231232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ko-KR" sz="1600" spc="-50" dirty="0">
                <a:solidFill>
                  <a:schemeClr val="bg1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DOMESTIC NETWORK</a:t>
            </a:r>
            <a:endParaRPr lang="en-US" altLang="ko-KR" sz="1050" spc="-50" dirty="0">
              <a:solidFill>
                <a:schemeClr val="bg1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D688889-EAB4-8D7C-770C-D1F07EFF26F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553" y="5742558"/>
            <a:ext cx="247897" cy="24789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9362ED-9D24-CD8D-E68D-A1FDA0674B2A}"/>
              </a:ext>
            </a:extLst>
          </p:cNvPr>
          <p:cNvSpPr/>
          <p:nvPr/>
        </p:nvSpPr>
        <p:spPr>
          <a:xfrm>
            <a:off x="3885100" y="6026997"/>
            <a:ext cx="6314840" cy="1404269"/>
          </a:xfrm>
          <a:prstGeom prst="rect">
            <a:avLst/>
          </a:prstGeom>
          <a:solidFill>
            <a:srgbClr val="58BFC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06BF351-3978-8FA7-D4E5-0F14C07B080F}"/>
              </a:ext>
            </a:extLst>
          </p:cNvPr>
          <p:cNvGrpSpPr/>
          <p:nvPr/>
        </p:nvGrpSpPr>
        <p:grpSpPr>
          <a:xfrm>
            <a:off x="8025701" y="6167931"/>
            <a:ext cx="5647327" cy="1658528"/>
            <a:chOff x="2681260" y="3317047"/>
            <a:chExt cx="5647327" cy="1658528"/>
          </a:xfrm>
        </p:grpSpPr>
        <p:cxnSp>
          <p:nvCxnSpPr>
            <p:cNvPr id="63" name="직선 연결선[R] 30">
              <a:extLst>
                <a:ext uri="{FF2B5EF4-FFF2-40B4-BE49-F238E27FC236}">
                  <a16:creationId xmlns:a16="http://schemas.microsoft.com/office/drawing/2014/main" id="{3F473A79-A2E0-F67C-56A5-FEF81118666F}"/>
                </a:ext>
              </a:extLst>
            </p:cNvPr>
            <p:cNvCxnSpPr>
              <a:cxnSpLocks/>
            </p:cNvCxnSpPr>
            <p:nvPr/>
          </p:nvCxnSpPr>
          <p:spPr>
            <a:xfrm>
              <a:off x="2714869" y="3684017"/>
              <a:ext cx="20927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16C5708-1169-00B6-B53B-FC9502EC067B}"/>
                </a:ext>
              </a:extLst>
            </p:cNvPr>
            <p:cNvGrpSpPr/>
            <p:nvPr/>
          </p:nvGrpSpPr>
          <p:grpSpPr>
            <a:xfrm>
              <a:off x="2681260" y="3317047"/>
              <a:ext cx="5647327" cy="1658528"/>
              <a:chOff x="1810748" y="3209755"/>
              <a:chExt cx="5647327" cy="165852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43E43E-A54C-0DAD-DA27-3FEF34A07CEC}"/>
                  </a:ext>
                </a:extLst>
              </p:cNvPr>
              <p:cNvSpPr txBox="1"/>
              <p:nvPr/>
            </p:nvSpPr>
            <p:spPr>
              <a:xfrm flipH="1">
                <a:off x="1810748" y="3213904"/>
                <a:ext cx="219900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Auction Houses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3171F1F-FA56-C853-E301-C3185984029C}"/>
                  </a:ext>
                </a:extLst>
              </p:cNvPr>
              <p:cNvSpPr txBox="1"/>
              <p:nvPr/>
            </p:nvSpPr>
            <p:spPr>
              <a:xfrm flipH="1">
                <a:off x="3207231" y="3209755"/>
                <a:ext cx="54394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4</a:t>
                </a:r>
                <a:endParaRPr lang="ko-KR" altLang="en-US" sz="1400" b="1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E7A964-E233-E5D3-A0B3-76B2C6BAFE34}"/>
                  </a:ext>
                </a:extLst>
              </p:cNvPr>
              <p:cNvSpPr txBox="1"/>
              <p:nvPr/>
            </p:nvSpPr>
            <p:spPr>
              <a:xfrm flipH="1">
                <a:off x="1839597" y="3629877"/>
                <a:ext cx="158610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Terminal</a:t>
                </a:r>
                <a:endPara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 Medium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1ADA4B-0A2B-2B73-5FCA-75AAE7728D50}"/>
                  </a:ext>
                </a:extLst>
              </p:cNvPr>
              <p:cNvSpPr txBox="1"/>
              <p:nvPr/>
            </p:nvSpPr>
            <p:spPr>
              <a:xfrm flipH="1">
                <a:off x="3208265" y="3628284"/>
                <a:ext cx="542908" cy="2975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is-IS" altLang="ko-KR" sz="14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2</a:t>
                </a:r>
                <a:endParaRPr lang="en-US" altLang="ko-KR" sz="1050" b="1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B5E1B3F-8B01-0A8F-31A8-136B102E237E}"/>
                  </a:ext>
                </a:extLst>
              </p:cNvPr>
              <p:cNvSpPr txBox="1"/>
              <p:nvPr/>
            </p:nvSpPr>
            <p:spPr>
              <a:xfrm flipH="1">
                <a:off x="1846584" y="4560506"/>
                <a:ext cx="907409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endPara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 Medium" charset="0"/>
                </a:endParaRPr>
              </a:p>
            </p:txBody>
          </p:sp>
          <p:cxnSp>
            <p:nvCxnSpPr>
              <p:cNvPr id="72" name="직선 연결선[R] 30">
                <a:extLst>
                  <a:ext uri="{FF2B5EF4-FFF2-40B4-BE49-F238E27FC236}">
                    <a16:creationId xmlns:a16="http://schemas.microsoft.com/office/drawing/2014/main" id="{09DD5E41-2BCD-8541-4FD2-EB0B0C9676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584" y="4022951"/>
                <a:ext cx="20974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30">
                <a:extLst>
                  <a:ext uri="{FF2B5EF4-FFF2-40B4-BE49-F238E27FC236}">
                    <a16:creationId xmlns:a16="http://schemas.microsoft.com/office/drawing/2014/main" id="{CA03BD72-085E-1EB2-BCD5-CC6F71087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9593" y="4519024"/>
                <a:ext cx="561848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63CE466-F0AB-0F8D-E095-8333153C34DE}"/>
              </a:ext>
            </a:extLst>
          </p:cNvPr>
          <p:cNvGrpSpPr/>
          <p:nvPr/>
        </p:nvGrpSpPr>
        <p:grpSpPr>
          <a:xfrm>
            <a:off x="3930235" y="6171402"/>
            <a:ext cx="5673481" cy="1654379"/>
            <a:chOff x="2655106" y="3321196"/>
            <a:chExt cx="5673481" cy="1654379"/>
          </a:xfrm>
        </p:grpSpPr>
        <p:cxnSp>
          <p:nvCxnSpPr>
            <p:cNvPr id="49" name="직선 연결선[R] 30">
              <a:extLst>
                <a:ext uri="{FF2B5EF4-FFF2-40B4-BE49-F238E27FC236}">
                  <a16:creationId xmlns:a16="http://schemas.microsoft.com/office/drawing/2014/main" id="{91C2BC2D-C40A-FB21-AB01-D584FAC1B4CB}"/>
                </a:ext>
              </a:extLst>
            </p:cNvPr>
            <p:cNvCxnSpPr>
              <a:cxnSpLocks/>
            </p:cNvCxnSpPr>
            <p:nvPr/>
          </p:nvCxnSpPr>
          <p:spPr>
            <a:xfrm>
              <a:off x="2714869" y="3684017"/>
              <a:ext cx="20927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109079E-317C-5463-9162-B079BB165C59}"/>
                </a:ext>
              </a:extLst>
            </p:cNvPr>
            <p:cNvGrpSpPr/>
            <p:nvPr/>
          </p:nvGrpSpPr>
          <p:grpSpPr>
            <a:xfrm>
              <a:off x="2655106" y="3321196"/>
              <a:ext cx="5673481" cy="1654379"/>
              <a:chOff x="1784594" y="3213904"/>
              <a:chExt cx="5673481" cy="165437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AC792F1-922D-7907-ACEC-EF8AB80F4D82}"/>
                  </a:ext>
                </a:extLst>
              </p:cNvPr>
              <p:cNvSpPr txBox="1"/>
              <p:nvPr/>
            </p:nvSpPr>
            <p:spPr>
              <a:xfrm flipH="1">
                <a:off x="1810748" y="3213904"/>
                <a:ext cx="219900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Head </a:t>
                </a:r>
                <a:r>
                  <a:rPr lang="en-US" altLang="ko-KR" sz="1400" b="1" dirty="0" err="1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Quaters</a:t>
                </a:r>
                <a:endPara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 Medium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DED2CF-1177-D4A2-41FF-72490CE88632}"/>
                  </a:ext>
                </a:extLst>
              </p:cNvPr>
              <p:cNvSpPr txBox="1"/>
              <p:nvPr/>
            </p:nvSpPr>
            <p:spPr>
              <a:xfrm flipH="1">
                <a:off x="3369326" y="3232175"/>
                <a:ext cx="54394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1</a:t>
                </a:r>
                <a:endParaRPr lang="ko-KR" altLang="en-US" sz="1400" b="1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E2A64E-9FF3-845F-B278-ABFE023221A5}"/>
                  </a:ext>
                </a:extLst>
              </p:cNvPr>
              <p:cNvSpPr txBox="1"/>
              <p:nvPr/>
            </p:nvSpPr>
            <p:spPr>
              <a:xfrm flipH="1">
                <a:off x="1784594" y="3664363"/>
                <a:ext cx="1586104" cy="27699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Subsidiary Company</a:t>
                </a:r>
                <a:endParaRPr lang="ko-KR" altLang="en-US" sz="12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 Medium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2D3924-504D-CEE0-94F9-8BB30FA710E2}"/>
                  </a:ext>
                </a:extLst>
              </p:cNvPr>
              <p:cNvSpPr txBox="1"/>
              <p:nvPr/>
            </p:nvSpPr>
            <p:spPr>
              <a:xfrm flipH="1">
                <a:off x="3370360" y="3650704"/>
                <a:ext cx="542908" cy="2975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is-IS" altLang="ko-KR" sz="14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1</a:t>
                </a:r>
                <a:endParaRPr lang="en-US" altLang="ko-KR" sz="1050" b="1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94DD7E-F367-2557-88D8-F2E07B2CA080}"/>
                  </a:ext>
                </a:extLst>
              </p:cNvPr>
              <p:cNvSpPr txBox="1"/>
              <p:nvPr/>
            </p:nvSpPr>
            <p:spPr>
              <a:xfrm flipH="1">
                <a:off x="1839597" y="4066986"/>
                <a:ext cx="1487452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Business Offices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B985AF-1ED8-C2E5-57D6-B6B49094A55C}"/>
                  </a:ext>
                </a:extLst>
              </p:cNvPr>
              <p:cNvSpPr txBox="1"/>
              <p:nvPr/>
            </p:nvSpPr>
            <p:spPr>
              <a:xfrm flipH="1">
                <a:off x="3370360" y="4081256"/>
                <a:ext cx="542908" cy="3424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060"/>
                  </a:lnSpc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6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FF7145-D756-8898-F714-6D4C98902FF1}"/>
                  </a:ext>
                </a:extLst>
              </p:cNvPr>
              <p:cNvSpPr txBox="1"/>
              <p:nvPr/>
            </p:nvSpPr>
            <p:spPr>
              <a:xfrm flipH="1">
                <a:off x="1846584" y="4560506"/>
                <a:ext cx="907409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endPara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 Medium" charset="0"/>
                </a:endParaRPr>
              </a:p>
            </p:txBody>
          </p:sp>
          <p:cxnSp>
            <p:nvCxnSpPr>
              <p:cNvPr id="59" name="직선 연결선[R] 30">
                <a:extLst>
                  <a:ext uri="{FF2B5EF4-FFF2-40B4-BE49-F238E27FC236}">
                    <a16:creationId xmlns:a16="http://schemas.microsoft.com/office/drawing/2014/main" id="{6A8D445C-073D-543A-8700-D1ACA215B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584" y="4022951"/>
                <a:ext cx="20974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[R] 30">
                <a:extLst>
                  <a:ext uri="{FF2B5EF4-FFF2-40B4-BE49-F238E27FC236}">
                    <a16:creationId xmlns:a16="http://schemas.microsoft.com/office/drawing/2014/main" id="{4D7833D6-4CD9-942E-FFDF-14295BDF4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9593" y="4519024"/>
                <a:ext cx="561848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BDCFD27-D1DC-8A65-03F4-1BA6AB2F5C11}"/>
              </a:ext>
            </a:extLst>
          </p:cNvPr>
          <p:cNvGrpSpPr/>
          <p:nvPr/>
        </p:nvGrpSpPr>
        <p:grpSpPr>
          <a:xfrm>
            <a:off x="6023938" y="6180877"/>
            <a:ext cx="5647327" cy="1654379"/>
            <a:chOff x="2681260" y="3321196"/>
            <a:chExt cx="5647327" cy="1654379"/>
          </a:xfrm>
        </p:grpSpPr>
        <p:cxnSp>
          <p:nvCxnSpPr>
            <p:cNvPr id="75" name="직선 연결선[R] 30">
              <a:extLst>
                <a:ext uri="{FF2B5EF4-FFF2-40B4-BE49-F238E27FC236}">
                  <a16:creationId xmlns:a16="http://schemas.microsoft.com/office/drawing/2014/main" id="{8DBC16E7-F598-B943-61B8-D04312AE11CF}"/>
                </a:ext>
              </a:extLst>
            </p:cNvPr>
            <p:cNvCxnSpPr>
              <a:cxnSpLocks/>
            </p:cNvCxnSpPr>
            <p:nvPr/>
          </p:nvCxnSpPr>
          <p:spPr>
            <a:xfrm>
              <a:off x="2714869" y="3684017"/>
              <a:ext cx="20927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F6779BB-8282-2725-3D67-C0C940983870}"/>
                </a:ext>
              </a:extLst>
            </p:cNvPr>
            <p:cNvGrpSpPr/>
            <p:nvPr/>
          </p:nvGrpSpPr>
          <p:grpSpPr>
            <a:xfrm>
              <a:off x="2681260" y="3321196"/>
              <a:ext cx="5647327" cy="1654379"/>
              <a:chOff x="1810748" y="3213904"/>
              <a:chExt cx="5647327" cy="1654379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A85DB34-5ECC-EB46-93F5-129EBE8C7F9F}"/>
                  </a:ext>
                </a:extLst>
              </p:cNvPr>
              <p:cNvSpPr txBox="1"/>
              <p:nvPr/>
            </p:nvSpPr>
            <p:spPr>
              <a:xfrm flipH="1">
                <a:off x="1810748" y="3213904"/>
                <a:ext cx="219900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Office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27ADE53-63B1-7609-3BF9-D07C43B5DDCC}"/>
                  </a:ext>
                </a:extLst>
              </p:cNvPr>
              <p:cNvSpPr txBox="1"/>
              <p:nvPr/>
            </p:nvSpPr>
            <p:spPr>
              <a:xfrm flipH="1">
                <a:off x="3311899" y="3232385"/>
                <a:ext cx="54394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10</a:t>
                </a:r>
                <a:endParaRPr lang="ko-KR" altLang="en-US" sz="1400" b="1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72CF32E-05DB-4065-7C7C-24F3F0EAF510}"/>
                  </a:ext>
                </a:extLst>
              </p:cNvPr>
              <p:cNvSpPr txBox="1"/>
              <p:nvPr/>
            </p:nvSpPr>
            <p:spPr>
              <a:xfrm flipH="1">
                <a:off x="1839597" y="3629877"/>
                <a:ext cx="158610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Logistics</a:t>
                </a:r>
                <a:r>
                  <a:rPr lang="ko-KR" altLang="en-US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 </a:t>
                </a:r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Center</a:t>
                </a:r>
                <a:endPara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 Medium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1B13865-F6FA-2497-A969-235F4E776321}"/>
                  </a:ext>
                </a:extLst>
              </p:cNvPr>
              <p:cNvSpPr txBox="1"/>
              <p:nvPr/>
            </p:nvSpPr>
            <p:spPr>
              <a:xfrm flipH="1">
                <a:off x="3312933" y="3650914"/>
                <a:ext cx="542908" cy="2975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is-IS" altLang="ko-KR" sz="14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13</a:t>
                </a:r>
                <a:endParaRPr lang="en-US" altLang="ko-KR" sz="1050" b="1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118D91-AB8B-B9F6-DAB9-97DD960D4785}"/>
                  </a:ext>
                </a:extLst>
              </p:cNvPr>
              <p:cNvSpPr txBox="1"/>
              <p:nvPr/>
            </p:nvSpPr>
            <p:spPr>
              <a:xfrm flipH="1">
                <a:off x="1839597" y="4066986"/>
                <a:ext cx="1487452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 Medium" charset="0"/>
                  </a:rPr>
                  <a:t>Freight Office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A62C8BE-DAB9-B14D-C651-674AF2B69C10}"/>
                  </a:ext>
                </a:extLst>
              </p:cNvPr>
              <p:cNvSpPr txBox="1"/>
              <p:nvPr/>
            </p:nvSpPr>
            <p:spPr>
              <a:xfrm flipH="1">
                <a:off x="3312933" y="4081466"/>
                <a:ext cx="542908" cy="3424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060"/>
                  </a:lnSpc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현대산스 Text" panose="020B0604020202020204" pitchFamily="34" charset="0"/>
                  </a:rPr>
                  <a:t>12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3D3D61C-A4E9-4B4A-DACE-50F4F906B2C6}"/>
                  </a:ext>
                </a:extLst>
              </p:cNvPr>
              <p:cNvSpPr txBox="1"/>
              <p:nvPr/>
            </p:nvSpPr>
            <p:spPr>
              <a:xfrm flipH="1">
                <a:off x="1846584" y="4560506"/>
                <a:ext cx="907409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endPara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현대산스 Text Medium" charset="0"/>
                </a:endParaRPr>
              </a:p>
            </p:txBody>
          </p:sp>
          <p:cxnSp>
            <p:nvCxnSpPr>
              <p:cNvPr id="84" name="직선 연결선[R] 30">
                <a:extLst>
                  <a:ext uri="{FF2B5EF4-FFF2-40B4-BE49-F238E27FC236}">
                    <a16:creationId xmlns:a16="http://schemas.microsoft.com/office/drawing/2014/main" id="{0FB1AC0D-FDE9-785F-7562-7F45EFD76D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584" y="4022951"/>
                <a:ext cx="20974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30">
                <a:extLst>
                  <a:ext uri="{FF2B5EF4-FFF2-40B4-BE49-F238E27FC236}">
                    <a16:creationId xmlns:a16="http://schemas.microsoft.com/office/drawing/2014/main" id="{EA2996D1-4C37-537D-D27E-8A88E6FE1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9593" y="4519024"/>
                <a:ext cx="561848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7D495A7-0B30-1EEA-8666-6929058A5467}"/>
              </a:ext>
            </a:extLst>
          </p:cNvPr>
          <p:cNvSpPr/>
          <p:nvPr/>
        </p:nvSpPr>
        <p:spPr>
          <a:xfrm>
            <a:off x="5473128" y="5691141"/>
            <a:ext cx="1247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49</a:t>
            </a:r>
            <a:endParaRPr lang="ko-KR" altLang="en-US" sz="1800" dirty="0">
              <a:solidFill>
                <a:srgbClr val="FFF9B7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257" grpId="0"/>
      <p:bldP spid="2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직사각형 362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latin typeface="Hyundai Sans Text Office" panose="020B0504040000000000" pitchFamily="34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13958" y="713767"/>
            <a:ext cx="10058400" cy="4817553"/>
          </a:xfrm>
          <a:prstGeom prst="rect">
            <a:avLst/>
          </a:prstGeom>
        </p:spPr>
      </p:pic>
      <p:sp>
        <p:nvSpPr>
          <p:cNvPr id="464" name="직사각형 463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265164" y="5266483"/>
            <a:ext cx="43052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직사각형 416"/>
          <p:cNvSpPr/>
          <p:nvPr/>
        </p:nvSpPr>
        <p:spPr>
          <a:xfrm>
            <a:off x="416595" y="4838218"/>
            <a:ext cx="9859389" cy="236268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9832" y="5156811"/>
            <a:ext cx="6233446" cy="1671098"/>
            <a:chOff x="639832" y="5156811"/>
            <a:chExt cx="6233446" cy="1671098"/>
          </a:xfrm>
        </p:grpSpPr>
        <p:sp>
          <p:nvSpPr>
            <p:cNvPr id="431" name="TextBox 430"/>
            <p:cNvSpPr txBox="1"/>
            <p:nvPr/>
          </p:nvSpPr>
          <p:spPr>
            <a:xfrm flipH="1">
              <a:off x="639832" y="5156811"/>
              <a:ext cx="1624381" cy="16710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de-DE" altLang="ko-KR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■  Export &amp; </a:t>
              </a:r>
              <a:r>
                <a:rPr lang="de-DE" altLang="ko-KR" sz="900" b="1" dirty="0" err="1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import</a:t>
              </a:r>
              <a:r>
                <a:rPr lang="de-DE" altLang="ko-KR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        </a:t>
              </a:r>
            </a:p>
            <a:p>
              <a:pPr>
                <a:lnSpc>
                  <a:spcPts val="2080"/>
                </a:lnSpc>
              </a:pPr>
              <a:r>
                <a:rPr lang="de-DE" altLang="ko-KR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■  </a:t>
              </a:r>
              <a:r>
                <a:rPr lang="de-DE" altLang="ko-KR" sz="900" b="1" dirty="0" err="1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Vehicles</a:t>
              </a:r>
              <a:r>
                <a:rPr lang="de-DE" altLang="ko-KR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   </a:t>
              </a:r>
            </a:p>
            <a:p>
              <a:pPr>
                <a:lnSpc>
                  <a:spcPts val="2080"/>
                </a:lnSpc>
              </a:pPr>
              <a:r>
                <a:rPr lang="de-DE" altLang="ko-KR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■  Parts        </a:t>
              </a:r>
            </a:p>
            <a:p>
              <a:pPr>
                <a:lnSpc>
                  <a:spcPts val="2080"/>
                </a:lnSpc>
              </a:pPr>
              <a:r>
                <a:rPr lang="de-DE" altLang="ko-KR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■  </a:t>
              </a:r>
              <a:r>
                <a:rPr lang="de-DE" altLang="ko-KR" sz="900" b="1" dirty="0" err="1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Bulk</a:t>
              </a:r>
              <a:r>
                <a:rPr lang="de-DE" altLang="ko-KR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        </a:t>
              </a:r>
            </a:p>
            <a:p>
              <a:pPr>
                <a:lnSpc>
                  <a:spcPts val="2080"/>
                </a:lnSpc>
              </a:pPr>
              <a:r>
                <a:rPr lang="de-DE" altLang="ko-KR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■  General </a:t>
              </a:r>
              <a:r>
                <a:rPr lang="de-DE" altLang="ko-KR" sz="900" b="1" dirty="0" err="1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logistics</a:t>
              </a:r>
              <a:r>
                <a:rPr lang="de-DE" altLang="ko-KR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         </a:t>
              </a:r>
            </a:p>
            <a:p>
              <a:pPr>
                <a:lnSpc>
                  <a:spcPts val="2080"/>
                </a:lnSpc>
              </a:pPr>
              <a:r>
                <a:rPr lang="de-DE" altLang="ko-KR" sz="9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■  Special logistics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flipH="1">
              <a:off x="1760598" y="5157933"/>
              <a:ext cx="5112680" cy="1668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en-US" altLang="ko-KR" sz="900" spc="-5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:  Packaging, custom clearance, transportation &amp; storage based on global network &amp; info system</a:t>
              </a:r>
            </a:p>
            <a:p>
              <a:pPr>
                <a:lnSpc>
                  <a:spcPts val="2080"/>
                </a:lnSpc>
              </a:pPr>
              <a:r>
                <a:rPr lang="en-US" altLang="ko-KR" sz="900" spc="-5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:  Transportation of complete vehicles, quality inspection, decoration &amp; harbor loading &amp; unloading </a:t>
              </a:r>
            </a:p>
            <a:p>
              <a:pPr>
                <a:lnSpc>
                  <a:spcPts val="2080"/>
                </a:lnSpc>
              </a:pPr>
              <a:r>
                <a:rPr lang="en-US" altLang="ko-KR" sz="900" spc="-5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:  Supplying parts necessary for production of complete vehicles, including lease of logistics machinery</a:t>
              </a:r>
            </a:p>
            <a:p>
              <a:pPr>
                <a:lnSpc>
                  <a:spcPts val="2080"/>
                </a:lnSpc>
              </a:pPr>
              <a:r>
                <a:rPr lang="en-US" altLang="ko-KR" sz="900" spc="-5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:  Logistics for large volume of heavy weight cargo &amp; conducting projects for overseas basic industries</a:t>
              </a:r>
            </a:p>
            <a:p>
              <a:pPr>
                <a:lnSpc>
                  <a:spcPts val="2080"/>
                </a:lnSpc>
              </a:pPr>
              <a:r>
                <a:rPr lang="en-US" altLang="ko-KR" sz="900" spc="-5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:  Integrated logistics service for customers of various industries such as cars, steel &amp; chemicals</a:t>
              </a:r>
            </a:p>
            <a:p>
              <a:pPr>
                <a:lnSpc>
                  <a:spcPts val="2080"/>
                </a:lnSpc>
              </a:pPr>
              <a:r>
                <a:rPr lang="en-US" altLang="ko-KR" sz="900" spc="-5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:  Supporting logistical innovation &amp; efficiency for special products &amp; military goods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76397" y="5096005"/>
            <a:ext cx="2845453" cy="1943907"/>
            <a:chOff x="6884635" y="5096005"/>
            <a:chExt cx="2845453" cy="1943907"/>
          </a:xfrm>
        </p:grpSpPr>
        <p:grpSp>
          <p:nvGrpSpPr>
            <p:cNvPr id="432" name="그룹 431"/>
            <p:cNvGrpSpPr/>
            <p:nvPr/>
          </p:nvGrpSpPr>
          <p:grpSpPr>
            <a:xfrm>
              <a:off x="7133818" y="5096005"/>
              <a:ext cx="2493866" cy="1943907"/>
              <a:chOff x="2956199" y="2896992"/>
              <a:chExt cx="3992405" cy="1750810"/>
            </a:xfrm>
          </p:grpSpPr>
          <p:sp>
            <p:nvSpPr>
              <p:cNvPr id="449" name="TextBox 448"/>
              <p:cNvSpPr txBox="1"/>
              <p:nvPr/>
            </p:nvSpPr>
            <p:spPr>
              <a:xfrm flipH="1">
                <a:off x="2956199" y="2896992"/>
                <a:ext cx="3659028" cy="23562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현대산스 Text Bold" panose="020B0600000101010101" pitchFamily="50" charset="-127"/>
                    <a:ea typeface="현대산스 Text Bold" panose="020B0600000101010101" pitchFamily="50" charset="-127"/>
                    <a:cs typeface="현대산스 Text" panose="020B0604020202020204" pitchFamily="34" charset="0"/>
                  </a:rPr>
                  <a:t>Major performances in volume</a:t>
                </a:r>
              </a:p>
            </p:txBody>
          </p:sp>
          <p:grpSp>
            <p:nvGrpSpPr>
              <p:cNvPr id="436" name="그룹 435"/>
              <p:cNvGrpSpPr/>
              <p:nvPr/>
            </p:nvGrpSpPr>
            <p:grpSpPr>
              <a:xfrm>
                <a:off x="4300810" y="3221205"/>
                <a:ext cx="2647794" cy="1426597"/>
                <a:chOff x="4300810" y="3221205"/>
                <a:chExt cx="2647794" cy="1426597"/>
              </a:xfrm>
            </p:grpSpPr>
            <p:sp>
              <p:nvSpPr>
                <p:cNvPr id="438" name="TextBox 437"/>
                <p:cNvSpPr txBox="1"/>
                <p:nvPr/>
              </p:nvSpPr>
              <p:spPr>
                <a:xfrm flipH="1">
                  <a:off x="4300810" y="3221205"/>
                  <a:ext cx="2238502" cy="1940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800" b="1" dirty="0">
                      <a:solidFill>
                        <a:schemeClr val="bg1"/>
                      </a:solidFill>
                      <a:latin typeface="Hyundai Sans Text Office" panose="020B0504040000000000" pitchFamily="34" charset="0"/>
                      <a:ea typeface="현대산스 Head Light" panose="020B0600000101010101" pitchFamily="50" charset="-127"/>
                      <a:cs typeface="현대산스 Text Medium" charset="0"/>
                    </a:rPr>
                    <a:t>Imports &amp; Exports</a:t>
                  </a:r>
                  <a:endParaRPr lang="ko-KR" altLang="en-US" sz="800" b="1" dirty="0">
                    <a:solidFill>
                      <a:schemeClr val="bg1"/>
                    </a:solidFill>
                    <a:latin typeface="Hyundai Sans Text Office" panose="020B0504040000000000" pitchFamily="34" charset="0"/>
                    <a:ea typeface="현대산스 Head Light" panose="020B0600000101010101" pitchFamily="50" charset="-127"/>
                    <a:cs typeface="현대산스 Text Medium" charset="0"/>
                  </a:endParaRPr>
                </a:p>
              </p:txBody>
            </p:sp>
            <p:cxnSp>
              <p:nvCxnSpPr>
                <p:cNvPr id="439" name="직선 연결선[R] 438"/>
                <p:cNvCxnSpPr/>
                <p:nvPr/>
              </p:nvCxnSpPr>
              <p:spPr>
                <a:xfrm>
                  <a:off x="4420235" y="3430470"/>
                  <a:ext cx="242636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0" name="TextBox 439"/>
                <p:cNvSpPr txBox="1"/>
                <p:nvPr/>
              </p:nvSpPr>
              <p:spPr>
                <a:xfrm flipH="1">
                  <a:off x="4328233" y="3501071"/>
                  <a:ext cx="941008" cy="1940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  <a:latin typeface="Hyundai Sans Text Office" panose="020B0504040000000000" pitchFamily="34" charset="0"/>
                      <a:ea typeface="Hyundai Sans Text Office" panose="020B0504040000000000" pitchFamily="34" charset="0"/>
                      <a:cs typeface="현대산스 Text" panose="020B0604020202020204" pitchFamily="34" charset="0"/>
                    </a:rPr>
                    <a:t>Marine</a:t>
                  </a:r>
                  <a:endParaRPr lang="ko-KR" altLang="en-US" sz="800" spc="-50" dirty="0">
                    <a:solidFill>
                      <a:schemeClr val="bg1"/>
                    </a:solidFill>
                    <a:latin typeface="Hyundai Sans Text Office" panose="020B0504040000000000" pitchFamily="34" charset="0"/>
                    <a:ea typeface="현대산스 Text" panose="020B0600000101010101" pitchFamily="50" charset="-127"/>
                    <a:cs typeface="현대산스 Text" panose="020B0604020202020204" pitchFamily="34" charset="0"/>
                  </a:endParaRPr>
                </a:p>
              </p:txBody>
            </p:sp>
            <p:sp>
              <p:nvSpPr>
                <p:cNvPr id="441" name="직사각형 440"/>
                <p:cNvSpPr/>
                <p:nvPr/>
              </p:nvSpPr>
              <p:spPr>
                <a:xfrm>
                  <a:off x="4639048" y="3684237"/>
                  <a:ext cx="1870851" cy="3187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ko-KR" sz="1700" b="1" dirty="0">
                      <a:solidFill>
                        <a:srgbClr val="FFF9B7"/>
                      </a:solidFill>
                      <a:latin typeface="Hyundai Sans Head Office" panose="020B0504040000000000" pitchFamily="34" charset="0"/>
                      <a:ea typeface="현대산스 Head Light" panose="020B0600000101010101" pitchFamily="50" charset="-127"/>
                      <a:cs typeface="현대산스 Text Medium" charset="0"/>
                    </a:rPr>
                    <a:t>564,409</a:t>
                  </a:r>
                </a:p>
              </p:txBody>
            </p:sp>
            <p:sp>
              <p:nvSpPr>
                <p:cNvPr id="442" name="직사각형 441"/>
                <p:cNvSpPr/>
                <p:nvPr/>
              </p:nvSpPr>
              <p:spPr>
                <a:xfrm>
                  <a:off x="5012153" y="4245759"/>
                  <a:ext cx="1497744" cy="3187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ko-KR" sz="1700" b="1" dirty="0">
                      <a:solidFill>
                        <a:srgbClr val="FFF9B7"/>
                      </a:solidFill>
                      <a:latin typeface="Hyundai Sans Head Office" panose="020B0504040000000000" pitchFamily="34" charset="0"/>
                      <a:ea typeface="현대산스 Head Light" panose="020B0600000101010101" pitchFamily="50" charset="-127"/>
                      <a:cs typeface="현대산스 Text Medium" charset="0"/>
                    </a:rPr>
                    <a:t>49,795</a:t>
                  </a:r>
                </a:p>
              </p:txBody>
            </p:sp>
            <p:sp>
              <p:nvSpPr>
                <p:cNvPr id="443" name="TextBox 442"/>
                <p:cNvSpPr txBox="1"/>
                <p:nvPr/>
              </p:nvSpPr>
              <p:spPr>
                <a:xfrm flipH="1">
                  <a:off x="4373047" y="4033985"/>
                  <a:ext cx="771341" cy="1940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  <a:latin typeface="Hyundai Sans Text Office" panose="020B0504040000000000" pitchFamily="34" charset="0"/>
                      <a:ea typeface="Hyundai Sans Text Office" panose="020B0504040000000000" pitchFamily="34" charset="0"/>
                      <a:cs typeface="현대산스 Text" panose="020B0604020202020204" pitchFamily="34" charset="0"/>
                    </a:rPr>
                    <a:t>Aerial</a:t>
                  </a:r>
                  <a:endParaRPr lang="ko-KR" altLang="en-US" sz="800" spc="-50" dirty="0">
                    <a:solidFill>
                      <a:schemeClr val="bg1"/>
                    </a:solidFill>
                    <a:latin typeface="Hyundai Sans Text Office" panose="020B0504040000000000" pitchFamily="34" charset="0"/>
                    <a:ea typeface="현대산스 Text" panose="020B0600000101010101" pitchFamily="50" charset="-127"/>
                    <a:cs typeface="현대산스 Text" panose="020B0604020202020204" pitchFamily="34" charset="0"/>
                  </a:endParaRPr>
                </a:p>
              </p:txBody>
            </p:sp>
            <p:cxnSp>
              <p:nvCxnSpPr>
                <p:cNvPr id="444" name="직선 연결선[R] 443"/>
                <p:cNvCxnSpPr/>
                <p:nvPr/>
              </p:nvCxnSpPr>
              <p:spPr>
                <a:xfrm>
                  <a:off x="4405297" y="3986350"/>
                  <a:ext cx="242636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6" name="TextBox 445"/>
                <p:cNvSpPr txBox="1"/>
                <p:nvPr/>
              </p:nvSpPr>
              <p:spPr>
                <a:xfrm flipH="1">
                  <a:off x="5808607" y="3772362"/>
                  <a:ext cx="1045335" cy="1940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r"/>
                  <a:r>
                    <a:rPr lang="en-US" altLang="ko-KR" sz="800" dirty="0">
                      <a:solidFill>
                        <a:schemeClr val="bg1"/>
                      </a:solidFill>
                      <a:latin typeface="Hyundai Sans Text Office" panose="020B0504040000000000" pitchFamily="34" charset="0"/>
                      <a:ea typeface="Hyundai Sans Text Office" panose="020B0504040000000000" pitchFamily="34" charset="0"/>
                      <a:cs typeface="현대산스 Text" panose="020B0604020202020204" pitchFamily="34" charset="0"/>
                    </a:rPr>
                    <a:t>TEU</a:t>
                  </a:r>
                  <a:endParaRPr lang="ko-KR" altLang="en-US" sz="800" dirty="0">
                    <a:solidFill>
                      <a:schemeClr val="bg1"/>
                    </a:solidFill>
                    <a:latin typeface="Hyundai Sans Text Office" panose="020B0504040000000000" pitchFamily="34" charset="0"/>
                    <a:ea typeface="현대산스 Text" panose="020B0600000101010101" pitchFamily="50" charset="-127"/>
                    <a:cs typeface="현대산스 Text" panose="020B0604020202020204" pitchFamily="34" charset="0"/>
                  </a:endParaRPr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 flipH="1">
                  <a:off x="6284515" y="4329018"/>
                  <a:ext cx="664089" cy="31878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Hyundai Sans Text Office" panose="020B0504040000000000" pitchFamily="34" charset="0"/>
                      <a:ea typeface="Hyundai Sans Text Office" panose="020B0504040000000000" pitchFamily="34" charset="0"/>
                      <a:cs typeface="현대산스 Text" panose="020B0604020202020204" pitchFamily="34" charset="0"/>
                    </a:rPr>
                    <a:t>tons</a:t>
                  </a:r>
                  <a:endParaRPr lang="ko-KR" altLang="en-US" sz="800" dirty="0">
                    <a:solidFill>
                      <a:schemeClr val="bg1"/>
                    </a:solidFill>
                    <a:latin typeface="Hyundai Sans Text Office" panose="020B0504040000000000" pitchFamily="34" charset="0"/>
                    <a:ea typeface="현대산스 Text" panose="020B0600000101010101" pitchFamily="50" charset="-127"/>
                    <a:cs typeface="현대산스 Text" panose="020B0604020202020204" pitchFamily="34" charset="0"/>
                  </a:endParaRPr>
                </a:p>
                <a:p>
                  <a:pPr algn="r"/>
                  <a:endParaRPr lang="ko-KR" altLang="en-US" sz="900" spc="-50" dirty="0">
                    <a:solidFill>
                      <a:schemeClr val="bg1"/>
                    </a:solidFill>
                    <a:latin typeface="Hyundai Sans Text Office" panose="020B0504040000000000" pitchFamily="34" charset="0"/>
                    <a:ea typeface="현대산스 Text" panose="020B0600000101010101" pitchFamily="50" charset="-127"/>
                    <a:cs typeface="현대산스 Text" charset="-127"/>
                  </a:endParaRPr>
                </a:p>
              </p:txBody>
            </p:sp>
          </p:grpSp>
        </p:grpSp>
        <p:cxnSp>
          <p:nvCxnSpPr>
            <p:cNvPr id="47" name="직선 연결선[R] 46"/>
            <p:cNvCxnSpPr>
              <a:cxnSpLocks/>
            </p:cNvCxnSpPr>
            <p:nvPr/>
          </p:nvCxnSpPr>
          <p:spPr>
            <a:xfrm>
              <a:off x="6884635" y="5381935"/>
              <a:ext cx="2845453" cy="0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942" y="987079"/>
            <a:ext cx="348966" cy="44123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4424378" y="1207474"/>
            <a:ext cx="2580243" cy="297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현대산스 Text Medium" charset="0"/>
              </a:rPr>
              <a:t>LOGISTICS</a:t>
            </a:r>
            <a:r>
              <a:rPr lang="en-US" altLang="ko-KR" sz="1800" b="1" dirty="0">
                <a:solidFill>
                  <a:srgbClr val="00B4E0"/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현대산스 Text Medium" charset="0"/>
              </a:rPr>
              <a:t> </a:t>
            </a:r>
            <a:r>
              <a:rPr lang="en-US" altLang="ko-KR" sz="1800" dirty="0">
                <a:solidFill>
                  <a:srgbClr val="00B4E0"/>
                </a:solidFill>
                <a:ea typeface="Hyundai Sans Text Office" panose="020B0504040000000000" pitchFamily="34" charset="0"/>
                <a:cs typeface="현대산스 Text" panose="020B0604020202020204" pitchFamily="34" charset="0"/>
              </a:rPr>
              <a:t>BUSINESS</a:t>
            </a:r>
            <a:endParaRPr lang="ko-KR" altLang="en-US" sz="1800" dirty="0">
              <a:solidFill>
                <a:srgbClr val="00B4E0"/>
              </a:solidFill>
              <a:ea typeface="현대산스 Text" panose="020B0600000101010101" pitchFamily="50" charset="-127"/>
              <a:cs typeface="현대산스 Text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7867" y="1599515"/>
            <a:ext cx="9885596" cy="1152270"/>
            <a:chOff x="407867" y="1599515"/>
            <a:chExt cx="9885596" cy="1152270"/>
          </a:xfrm>
        </p:grpSpPr>
        <p:sp>
          <p:nvSpPr>
            <p:cNvPr id="66" name="TextBox 65"/>
            <p:cNvSpPr txBox="1"/>
            <p:nvPr/>
          </p:nvSpPr>
          <p:spPr>
            <a:xfrm flipH="1">
              <a:off x="407867" y="1599515"/>
              <a:ext cx="986312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2420"/>
                </a:lnSpc>
              </a:pPr>
              <a:r>
                <a:rPr lang="en-US" sz="2000" dirty="0">
                  <a:solidFill>
                    <a:srgbClr val="0079C5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 Medium" charset="0"/>
                </a:rPr>
                <a:t>We provide one-stop logistics service using an efficient </a:t>
              </a:r>
            </a:p>
            <a:p>
              <a:pPr algn="ctr">
                <a:lnSpc>
                  <a:spcPts val="2420"/>
                </a:lnSpc>
              </a:pPr>
              <a:r>
                <a:rPr lang="en-US" sz="2000" dirty="0">
                  <a:solidFill>
                    <a:srgbClr val="0079C5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 Medium" charset="0"/>
                </a:rPr>
                <a:t>network and high-tech systems.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flipH="1">
              <a:off x="430343" y="2274731"/>
              <a:ext cx="9863120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52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From logistics transportation to storage, handling, and consulting in and out of Korea, the competitive high-tech logistics</a:t>
              </a:r>
            </a:p>
            <a:p>
              <a:pPr algn="ctr">
                <a:lnSpc>
                  <a:spcPts val="152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system of HYUNDAI GLOVIS and its efficient network of expert personnel provide one-stop service for the logistics industry.</a:t>
              </a: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74C318C1-BE30-4E5F-AFC0-350882F7BC2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84" y="229813"/>
            <a:ext cx="1327934" cy="10954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EE6F4D2-021E-4743-A1F9-C76A07BEF01F}"/>
              </a:ext>
            </a:extLst>
          </p:cNvPr>
          <p:cNvSpPr txBox="1"/>
          <p:nvPr/>
        </p:nvSpPr>
        <p:spPr>
          <a:xfrm flipH="1">
            <a:off x="4216101" y="396654"/>
            <a:ext cx="283340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BUSINESS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OVERVIEW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: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LOGISTICS BUSINESS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D5F0444-B260-46E9-9E1B-6471C57BDA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7240" y="2986089"/>
            <a:ext cx="3271836" cy="1852130"/>
          </a:xfrm>
          <a:prstGeom prst="rect">
            <a:avLst/>
          </a:prstGeom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7DB0BC9F-AEE6-448C-9CD0-B1AF5FC39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0343" y="2986088"/>
            <a:ext cx="3288146" cy="185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E27F176-D033-49CE-8774-4EF0BBC0729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258" y="5086721"/>
            <a:ext cx="247897" cy="247897"/>
          </a:xfrm>
          <a:prstGeom prst="rect">
            <a:avLst/>
          </a:prstGeom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46D9937A-6AB8-4152-B991-30F96A64D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498"/>
                    </a14:imgEffect>
                    <a14:imgEffect>
                      <a14:saturation sat="217000"/>
                    </a14:imgEffect>
                    <a14:imgEffect>
                      <a14:brightnessContrast bright="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9193" y="5580876"/>
            <a:ext cx="450253" cy="437569"/>
          </a:xfrm>
          <a:prstGeom prst="rect">
            <a:avLst/>
          </a:prstGeom>
          <a:noFill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5E202DF-9A0B-453A-AD81-4929CF9B98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17000"/>
                    </a14:imgEffect>
                    <a14:imgEffect>
                      <a14:brightnessContrast bright="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5720" y="6434878"/>
            <a:ext cx="435016" cy="422762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48FFCA81-69FA-4431-A3F9-09B0F131DC96}"/>
              </a:ext>
            </a:extLst>
          </p:cNvPr>
          <p:cNvSpPr/>
          <p:nvPr/>
        </p:nvSpPr>
        <p:spPr>
          <a:xfrm>
            <a:off x="7113536" y="5445843"/>
            <a:ext cx="720224" cy="720224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48FE79A-C3AC-4CE3-8F2D-608C3EE93BC0}"/>
              </a:ext>
            </a:extLst>
          </p:cNvPr>
          <p:cNvSpPr/>
          <p:nvPr/>
        </p:nvSpPr>
        <p:spPr>
          <a:xfrm>
            <a:off x="7174230" y="5505331"/>
            <a:ext cx="606140" cy="606140"/>
          </a:xfrm>
          <a:prstGeom prst="ellipse">
            <a:avLst/>
          </a:prstGeom>
          <a:noFill/>
          <a:ln w="12700">
            <a:solidFill>
              <a:schemeClr val="accent6">
                <a:lumMod val="20000"/>
                <a:lumOff val="8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B4D7DBB-302B-444E-B2F3-81B728C9548A}"/>
              </a:ext>
            </a:extLst>
          </p:cNvPr>
          <p:cNvSpPr/>
          <p:nvPr/>
        </p:nvSpPr>
        <p:spPr>
          <a:xfrm>
            <a:off x="7116512" y="6311280"/>
            <a:ext cx="720224" cy="720224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173CB49-8FEE-4458-A91C-27FF0A794269}"/>
              </a:ext>
            </a:extLst>
          </p:cNvPr>
          <p:cNvSpPr/>
          <p:nvPr/>
        </p:nvSpPr>
        <p:spPr>
          <a:xfrm>
            <a:off x="7177206" y="6370768"/>
            <a:ext cx="606140" cy="606140"/>
          </a:xfrm>
          <a:prstGeom prst="ellipse">
            <a:avLst/>
          </a:prstGeom>
          <a:noFill/>
          <a:ln w="12700">
            <a:solidFill>
              <a:schemeClr val="accent6">
                <a:lumMod val="20000"/>
                <a:lumOff val="8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8" name="직선 연결선[R] 443">
            <a:extLst>
              <a:ext uri="{FF2B5EF4-FFF2-40B4-BE49-F238E27FC236}">
                <a16:creationId xmlns:a16="http://schemas.microsoft.com/office/drawing/2014/main" id="{2C043E4F-7DCD-4A29-B6C1-D27F664A6482}"/>
              </a:ext>
            </a:extLst>
          </p:cNvPr>
          <p:cNvCxnSpPr/>
          <p:nvPr/>
        </p:nvCxnSpPr>
        <p:spPr>
          <a:xfrm>
            <a:off x="8044683" y="6935999"/>
            <a:ext cx="1515632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야외, 하늘, 차량, 육상 차량이(가) 표시된 사진&#10;&#10;자동 생성된 설명">
            <a:extLst>
              <a:ext uri="{FF2B5EF4-FFF2-40B4-BE49-F238E27FC236}">
                <a16:creationId xmlns:a16="http://schemas.microsoft.com/office/drawing/2014/main" id="{5F530162-69CC-072D-0C66-0BD1EBD7026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1737" y="2986088"/>
            <a:ext cx="3271836" cy="186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3425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latin typeface="Hyundai Sans Text Office" panose="020B0504040000000000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13958" y="713767"/>
            <a:ext cx="10058400" cy="4817553"/>
          </a:xfrm>
          <a:prstGeom prst="rect">
            <a:avLst/>
          </a:prstGeom>
        </p:spPr>
      </p:pic>
      <p:pic>
        <p:nvPicPr>
          <p:cNvPr id="8" name="그림 7" descr="교통, 선박, 물, 배이(가) 표시된 사진&#10;&#10;자동 생성된 설명">
            <a:extLst>
              <a:ext uri="{FF2B5EF4-FFF2-40B4-BE49-F238E27FC236}">
                <a16:creationId xmlns:a16="http://schemas.microsoft.com/office/drawing/2014/main" id="{8BAEDB95-F0AE-BDF3-AC67-524A5E950E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39" y="2961850"/>
            <a:ext cx="6734782" cy="4239051"/>
          </a:xfrm>
          <a:prstGeom prst="rect">
            <a:avLst/>
          </a:prstGeom>
        </p:spPr>
      </p:pic>
      <p:cxnSp>
        <p:nvCxnSpPr>
          <p:cNvPr id="66" name="직선 연결선[R] 120">
            <a:extLst>
              <a:ext uri="{FF2B5EF4-FFF2-40B4-BE49-F238E27FC236}">
                <a16:creationId xmlns:a16="http://schemas.microsoft.com/office/drawing/2014/main" id="{F11A7127-D452-0140-99CA-05ED95727A34}"/>
              </a:ext>
            </a:extLst>
          </p:cNvPr>
          <p:cNvCxnSpPr/>
          <p:nvPr/>
        </p:nvCxnSpPr>
        <p:spPr>
          <a:xfrm flipH="1">
            <a:off x="376851" y="6048980"/>
            <a:ext cx="517034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913047" y="3297855"/>
            <a:ext cx="3153456" cy="730958"/>
            <a:chOff x="2677200" y="3158985"/>
            <a:chExt cx="2525176" cy="364284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2677200" y="3158985"/>
              <a:ext cx="2429839" cy="364284"/>
            </a:xfrm>
            <a:prstGeom prst="round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Hyundai Sans Text Office" panose="020B0504040000000000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 flipH="1">
              <a:off x="2688768" y="3225971"/>
              <a:ext cx="1598142" cy="2147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No. of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Vehicle Carriers:</a:t>
              </a:r>
              <a:r>
                <a:rPr lang="ko-KR" altLang="en-US" sz="12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현대산스 Text" panose="020B0600000101010101" pitchFamily="50" charset="-127"/>
                  <a:cs typeface="현대산스 Text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" panose="020B0604020202020204" pitchFamily="34" charset="0"/>
                </a:rPr>
                <a:t>81</a:t>
              </a:r>
              <a:endParaRPr lang="ko-KR" altLang="en-US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flipH="1">
              <a:off x="3971015" y="3225971"/>
              <a:ext cx="1231361" cy="2147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altLang="ko-KR" sz="1000" dirty="0">
                  <a:solidFill>
                    <a:prstClr val="white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No. of </a:t>
              </a:r>
            </a:p>
            <a:p>
              <a:r>
                <a:rPr lang="en-US" altLang="ko-KR" sz="1200" dirty="0">
                  <a:solidFill>
                    <a:prstClr val="white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Bulk Carriers:</a:t>
              </a:r>
              <a:r>
                <a:rPr lang="ko-KR" altLang="en-US" sz="1200" dirty="0">
                  <a:solidFill>
                    <a:prstClr val="white"/>
                  </a:solidFill>
                  <a:latin typeface="Hyundai Sans Text Office" panose="020B0504040000000000" pitchFamily="34" charset="0"/>
                  <a:ea typeface="현대산스 Text" panose="020B0600000101010101" pitchFamily="50" charset="-127"/>
                  <a:cs typeface="현대산스 Text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FFC000">
                      <a:lumMod val="40000"/>
                      <a:lumOff val="60000"/>
                    </a:srgbClr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" panose="020B0604020202020204" pitchFamily="34" charset="0"/>
                </a:rPr>
                <a:t>35</a:t>
              </a:r>
              <a:endParaRPr lang="ko-KR" altLang="en-US" sz="1200" b="1" dirty="0">
                <a:solidFill>
                  <a:srgbClr val="FFC000">
                    <a:lumMod val="40000"/>
                    <a:lumOff val="60000"/>
                  </a:srgbClr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endParaRPr>
            </a:p>
          </p:txBody>
        </p:sp>
      </p:grpSp>
      <p:cxnSp>
        <p:nvCxnSpPr>
          <p:cNvPr id="121" name="직선 연결선[R] 120"/>
          <p:cNvCxnSpPr/>
          <p:nvPr/>
        </p:nvCxnSpPr>
        <p:spPr>
          <a:xfrm flipH="1">
            <a:off x="1650903" y="6054995"/>
            <a:ext cx="517034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140007" y="2961850"/>
            <a:ext cx="3153456" cy="4239051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undai Sans Text Office" panose="020B0504040000000000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7273904" y="3209964"/>
            <a:ext cx="31960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spc="-45" dirty="0">
                <a:solidFill>
                  <a:srgbClr val="FFF9B7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■  </a:t>
            </a:r>
            <a:r>
              <a:rPr lang="en-US" altLang="ko-KR" sz="1000" b="1" dirty="0">
                <a:solidFill>
                  <a:srgbClr val="FFF9B7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Complete vehicles / Special cargo</a:t>
            </a:r>
          </a:p>
          <a:p>
            <a:r>
              <a:rPr lang="en-US" altLang="ko-KR" sz="1000" b="1" dirty="0">
                <a:solidFill>
                  <a:srgbClr val="FFF9B7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      Transportation</a:t>
            </a:r>
            <a:endParaRPr lang="ko-KR" altLang="en-US" sz="1000" b="1" spc="-45" dirty="0">
              <a:solidFill>
                <a:srgbClr val="FFF9B7"/>
              </a:solidFill>
              <a:latin typeface="Hyundai Sans Head Office" panose="020B0504040000000000" pitchFamily="34" charset="0"/>
              <a:ea typeface="현대산스 Head Light" panose="020B0600000101010101" pitchFamily="50" charset="-127"/>
              <a:cs typeface="현대산스 Text Medium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321646" y="5410293"/>
            <a:ext cx="2787112" cy="1377393"/>
            <a:chOff x="7321646" y="5410293"/>
            <a:chExt cx="2787112" cy="1377393"/>
          </a:xfrm>
        </p:grpSpPr>
        <p:sp>
          <p:nvSpPr>
            <p:cNvPr id="74" name="TextBox 73"/>
            <p:cNvSpPr txBox="1"/>
            <p:nvPr/>
          </p:nvSpPr>
          <p:spPr>
            <a:xfrm flipH="1">
              <a:off x="7321646" y="5589939"/>
              <a:ext cx="1719264" cy="3279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ko-KR" altLang="en-US" sz="1000" b="1" spc="-50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■  </a:t>
              </a:r>
              <a:r>
                <a:rPr lang="en-US" sz="1000" b="1" dirty="0">
                  <a:solidFill>
                    <a:srgbClr val="FFF9B7"/>
                  </a:solidFill>
                  <a:latin typeface="Hyundai Sans Head Office" panose="020B0504040000000000" pitchFamily="34" charset="0"/>
                  <a:ea typeface="현대산스 Head Light" panose="020B0600000101010101" pitchFamily="50" charset="-127"/>
                  <a:cs typeface="현대산스 Text Medium" charset="0"/>
                </a:rPr>
                <a:t>Bulk transportation </a:t>
              </a:r>
              <a:endParaRPr lang="ko-KR" altLang="en-US" sz="1000" b="1" spc="-50" dirty="0">
                <a:solidFill>
                  <a:srgbClr val="FFF9B7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7400541" y="5888273"/>
              <a:ext cx="2708217" cy="8994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spc="-5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With extensive experience in shipping all kinds of freight including iron ore, coal and crude oil, we provide optimal logistic service to preemptively deal  with customer demands. </a:t>
              </a:r>
            </a:p>
          </p:txBody>
        </p:sp>
        <p:cxnSp>
          <p:nvCxnSpPr>
            <p:cNvPr id="41" name="직선 연결선[R] 40"/>
            <p:cNvCxnSpPr/>
            <p:nvPr/>
          </p:nvCxnSpPr>
          <p:spPr>
            <a:xfrm>
              <a:off x="7339584" y="5410293"/>
              <a:ext cx="2769174" cy="0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4425460" y="5710318"/>
            <a:ext cx="1636017" cy="1330531"/>
            <a:chOff x="3151408" y="5704303"/>
            <a:chExt cx="1636017" cy="1330531"/>
          </a:xfrm>
        </p:grpSpPr>
        <p:grpSp>
          <p:nvGrpSpPr>
            <p:cNvPr id="95" name="그룹 94"/>
            <p:cNvGrpSpPr/>
            <p:nvPr/>
          </p:nvGrpSpPr>
          <p:grpSpPr>
            <a:xfrm>
              <a:off x="3151408" y="6484259"/>
              <a:ext cx="1636017" cy="550575"/>
              <a:chOff x="2174214" y="2687823"/>
              <a:chExt cx="2063242" cy="767046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2456000" y="2940325"/>
                <a:ext cx="1781456" cy="514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F9B7"/>
                    </a:solidFill>
                    <a:latin typeface="Hyundai Sans Head Office" panose="020B0504040000000000" pitchFamily="34" charset="0"/>
                    <a:ea typeface="현대산스 Head Light" panose="020B0600000101010101" pitchFamily="50" charset="-127"/>
                    <a:cs typeface="현대산스 Text Medium" charset="0"/>
                  </a:rPr>
                  <a:t>116</a:t>
                </a:r>
                <a:endParaRPr lang="ko-KR" altLang="en-US" sz="105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flipH="1">
                <a:off x="2174214" y="2687823"/>
                <a:ext cx="1342724" cy="364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latin typeface="Hyundai Sans Text Office" panose="020B0504040000000000" pitchFamily="34" charset="0"/>
                    <a:ea typeface="Hyundai Sans Text Office" panose="020B0504040000000000" pitchFamily="34" charset="0"/>
                    <a:cs typeface="현대산스 Text" panose="020B0604020202020204" pitchFamily="34" charset="0"/>
                  </a:rPr>
                  <a:t>No. of Vessels</a:t>
                </a:r>
                <a:endParaRPr lang="ko-KR" altLang="en-US" sz="1100" dirty="0">
                  <a:solidFill>
                    <a:schemeClr val="bg1"/>
                  </a:solidFill>
                  <a:latin typeface="Hyundai Sans Text Office" panose="020B0504040000000000" pitchFamily="34" charset="0"/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270598" y="5704303"/>
              <a:ext cx="633677" cy="779954"/>
              <a:chOff x="3270598" y="5704303"/>
              <a:chExt cx="633677" cy="77995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0598" y="5704303"/>
                <a:ext cx="633677" cy="633677"/>
              </a:xfrm>
              <a:prstGeom prst="rect">
                <a:avLst/>
              </a:prstGeom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" r="-1736" b="46362"/>
              <a:stretch/>
            </p:blipFill>
            <p:spPr>
              <a:xfrm rot="10800000">
                <a:off x="3571562" y="6247510"/>
                <a:ext cx="35450" cy="236747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407867" y="1599516"/>
            <a:ext cx="9885596" cy="1152269"/>
            <a:chOff x="407867" y="1599516"/>
            <a:chExt cx="9885596" cy="1152269"/>
          </a:xfrm>
        </p:grpSpPr>
        <p:sp>
          <p:nvSpPr>
            <p:cNvPr id="53" name="TextBox 52"/>
            <p:cNvSpPr txBox="1"/>
            <p:nvPr/>
          </p:nvSpPr>
          <p:spPr>
            <a:xfrm flipH="1">
              <a:off x="407867" y="1599516"/>
              <a:ext cx="986312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2420"/>
                </a:lnSpc>
              </a:pPr>
              <a:r>
                <a:rPr lang="en-US" sz="1900" dirty="0">
                  <a:solidFill>
                    <a:srgbClr val="0079C5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 Medium" charset="0"/>
                </a:rPr>
                <a:t>As a global shipping company grabbing the world’s attention, we are raising </a:t>
              </a:r>
            </a:p>
            <a:p>
              <a:pPr algn="ctr">
                <a:lnSpc>
                  <a:spcPts val="2420"/>
                </a:lnSpc>
              </a:pPr>
              <a:r>
                <a:rPr lang="en-US" sz="1900" dirty="0">
                  <a:solidFill>
                    <a:srgbClr val="0079C5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 Medium" charset="0"/>
                </a:rPr>
                <a:t>the international competitiveness of the Korean marine transportation market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430343" y="2274731"/>
              <a:ext cx="9863120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52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Hyundai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Glovis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 satisfies our clients with transportation services covering all range of cargo from transportation </a:t>
              </a:r>
            </a:p>
            <a:p>
              <a:pPr algn="ctr">
                <a:lnSpc>
                  <a:spcPts val="152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Hyundai Sans Text Office" panose="020B0504040000000000" pitchFamily="34" charset="0"/>
                  <a:cs typeface="현대산스 Text" panose="020B0604020202020204" pitchFamily="34" charset="0"/>
                </a:rPr>
                <a:t>of complete vehicles, used cars, and construction equipment to crude oil, coal, and iron ores.</a:t>
              </a: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4424378" y="1207474"/>
            <a:ext cx="2580243" cy="292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Hyundai Sans Head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SHIPPING</a:t>
            </a:r>
            <a:r>
              <a:rPr lang="ko-KR" altLang="en-US" sz="1800" b="1" dirty="0">
                <a:solidFill>
                  <a:srgbClr val="00B4E0"/>
                </a:solidFill>
                <a:latin typeface="Hyundai Sans Text Office" panose="020B0504040000000000" pitchFamily="34" charset="0"/>
                <a:ea typeface="현대산스 Head Light" panose="020B0600000101010101" pitchFamily="50" charset="-127"/>
                <a:cs typeface="현대산스 Text Medium" charset="0"/>
              </a:rPr>
              <a:t> </a:t>
            </a:r>
            <a:r>
              <a:rPr lang="en-US" altLang="ko-KR" sz="1800" dirty="0">
                <a:solidFill>
                  <a:srgbClr val="00B4E0"/>
                </a:solidFill>
                <a:latin typeface="Hyundai Sans Text Office" panose="020B0504040000000000" pitchFamily="34" charset="0"/>
                <a:ea typeface="Hyundai Sans Text Office" panose="020B0504040000000000" pitchFamily="34" charset="0"/>
                <a:cs typeface="현대산스 Text" panose="020B0604020202020204" pitchFamily="34" charset="0"/>
              </a:rPr>
              <a:t>BUSINESS</a:t>
            </a:r>
            <a:endParaRPr lang="ko-KR" altLang="en-US" sz="1800" dirty="0">
              <a:solidFill>
                <a:srgbClr val="00B4E0"/>
              </a:solidFill>
              <a:latin typeface="Hyundai Sans Text Office" panose="020B0504040000000000" pitchFamily="34" charset="0"/>
              <a:ea typeface="현대산스 Text" panose="020B0600000101010101" pitchFamily="50" charset="-127"/>
              <a:cs typeface="현대산스 Text" panose="020B0604020202020204" pitchFamily="34" charset="0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593" y="914978"/>
            <a:ext cx="410041" cy="53082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 flipH="1">
            <a:off x="7369412" y="3563980"/>
            <a:ext cx="2926745" cy="17304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pc="-50" dirty="0">
                <a:solidFill>
                  <a:schemeClr val="bg1"/>
                </a:solidFill>
                <a:latin typeface="Hyundai Sans Text Office" panose="020B0604020202020204" charset="0"/>
                <a:ea typeface="Hyundai Sans Text Office" panose="020B0604020202020204" charset="0"/>
                <a:cs typeface="나눔바른고딕" charset="-127"/>
              </a:rPr>
              <a:t>With our PCTC (Pure Car and Truck Carrier) and cooperation between headquarters and overseas branches, we maximize customer satisfaction and develop various sea routes.</a:t>
            </a:r>
          </a:p>
          <a:p>
            <a:pPr>
              <a:lnSpc>
                <a:spcPct val="150000"/>
              </a:lnSpc>
            </a:pPr>
            <a:r>
              <a:rPr lang="en-US" altLang="ko-KR" sz="900" spc="-50" dirty="0">
                <a:solidFill>
                  <a:schemeClr val="bg1"/>
                </a:solidFill>
                <a:latin typeface="Hyundai Sans Text Office" panose="020B0604020202020204" charset="0"/>
                <a:ea typeface="Hyundai Sans Text Office" panose="020B0604020202020204" charset="0"/>
                <a:cs typeface="나눔바른고딕" charset="-127"/>
              </a:rPr>
              <a:t>HYUNDAI GLOVIS provides 3PL services for various automobile manufacturers including GM, Volkswagen, Ford, BMW, expanding the service portion of 3PL.</a:t>
            </a:r>
          </a:p>
          <a:p>
            <a:pPr>
              <a:lnSpc>
                <a:spcPct val="150000"/>
              </a:lnSpc>
            </a:pPr>
            <a:r>
              <a:rPr lang="en-US" altLang="ko-KR" sz="900" spc="-50" dirty="0">
                <a:solidFill>
                  <a:schemeClr val="bg1"/>
                </a:solidFill>
                <a:latin typeface="Hyundai Sans Text Office" panose="020B0604020202020204" charset="0"/>
                <a:ea typeface="Hyundai Sans Text Office" panose="020B0604020202020204" charset="0"/>
                <a:cs typeface="나눔바른고딕" charset="-127"/>
              </a:rPr>
              <a:t>It also transports heavy equipment for construction, buses, and trains through PCTC.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1039C46-D96F-4456-8C3E-F2942E69F08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84" y="229813"/>
            <a:ext cx="1327934" cy="10954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968580D-61BC-47F6-891C-6C08118F6E0F}"/>
              </a:ext>
            </a:extLst>
          </p:cNvPr>
          <p:cNvSpPr txBox="1"/>
          <p:nvPr/>
        </p:nvSpPr>
        <p:spPr>
          <a:xfrm flipH="1">
            <a:off x="4216101" y="396654"/>
            <a:ext cx="283340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BUSINESS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OVERVIEW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: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Marine Transportation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2D69A0-03A5-23D3-0C0A-DED582C44F23}"/>
              </a:ext>
            </a:extLst>
          </p:cNvPr>
          <p:cNvSpPr/>
          <p:nvPr/>
        </p:nvSpPr>
        <p:spPr>
          <a:xfrm>
            <a:off x="1650903" y="4683262"/>
            <a:ext cx="2997995" cy="838310"/>
          </a:xfrm>
          <a:prstGeom prst="rect">
            <a:avLst/>
          </a:prstGeom>
          <a:solidFill>
            <a:schemeClr val="accent1">
              <a:lumMod val="50000"/>
              <a:alpha val="2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714810" y="4765460"/>
            <a:ext cx="1554650" cy="1578535"/>
            <a:chOff x="450515" y="4759445"/>
            <a:chExt cx="1554650" cy="1578535"/>
          </a:xfrm>
        </p:grpSpPr>
        <p:grpSp>
          <p:nvGrpSpPr>
            <p:cNvPr id="92" name="그룹 91"/>
            <p:cNvGrpSpPr/>
            <p:nvPr/>
          </p:nvGrpSpPr>
          <p:grpSpPr>
            <a:xfrm>
              <a:off x="450515" y="4759445"/>
              <a:ext cx="1554650" cy="718314"/>
              <a:chOff x="2157116" y="2208465"/>
              <a:chExt cx="1960626" cy="1270100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2157116" y="2825524"/>
                <a:ext cx="1757535" cy="653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800" b="1" dirty="0">
                    <a:solidFill>
                      <a:srgbClr val="FFF9B7"/>
                    </a:solidFill>
                    <a:ea typeface="현대산스 Head Light" panose="020B0600000101010101" pitchFamily="50" charset="-127"/>
                    <a:cs typeface="현대산스 Text Medium" charset="0"/>
                  </a:rPr>
                  <a:t>3.17</a:t>
                </a:r>
                <a:r>
                  <a:rPr lang="ko-KR" altLang="en-US" sz="1600" b="1" dirty="0">
                    <a:solidFill>
                      <a:schemeClr val="bg1"/>
                    </a:solidFill>
                    <a:ea typeface="현대산스 Head Light" panose="020B0600000101010101" pitchFamily="50" charset="-127"/>
                    <a:cs typeface="현대산스 Text Medium" charset="0"/>
                  </a:rPr>
                  <a:t> </a:t>
                </a:r>
                <a:r>
                  <a:rPr lang="en-US" altLang="ko-KR" sz="800" dirty="0">
                    <a:solidFill>
                      <a:schemeClr val="bg1"/>
                    </a:solidFill>
                    <a:ea typeface="Hyundai Sans Text Office" panose="020B0504040000000000" pitchFamily="34" charset="0"/>
                    <a:cs typeface="현대산스 Text" panose="020B0604020202020204" pitchFamily="34" charset="0"/>
                  </a:rPr>
                  <a:t>Million vehicles </a:t>
                </a:r>
                <a:endParaRPr lang="ko-KR" altLang="en-US" sz="800" dirty="0">
                  <a:solidFill>
                    <a:schemeClr val="bg1"/>
                  </a:solidFill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 flipH="1">
                <a:off x="2184465" y="2208465"/>
                <a:ext cx="1933277" cy="7618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lang="en-US" altLang="ko-KR" sz="1100" dirty="0">
                    <a:solidFill>
                      <a:schemeClr val="bg1"/>
                    </a:solidFill>
                    <a:latin typeface="현대산스 Head Bold" panose="020B0600000101010101" pitchFamily="50" charset="-127"/>
                    <a:ea typeface="현대산스 Head Bold" panose="020B0600000101010101" pitchFamily="50" charset="-127"/>
                    <a:cs typeface="현대산스 Text" panose="020B0604020202020204" pitchFamily="34" charset="0"/>
                  </a:rPr>
                  <a:t>Transportation of </a:t>
                </a:r>
              </a:p>
              <a:p>
                <a:pPr lvl="0"/>
                <a:r>
                  <a:rPr lang="en-US" altLang="ko-KR" sz="1100" dirty="0">
                    <a:solidFill>
                      <a:schemeClr val="bg1"/>
                    </a:solidFill>
                    <a:latin typeface="현대산스 Head Bold" panose="020B0600000101010101" pitchFamily="50" charset="-127"/>
                    <a:ea typeface="현대산스 Head Bold" panose="020B0600000101010101" pitchFamily="50" charset="-127"/>
                    <a:cs typeface="현대산스 Text" panose="020B0604020202020204" pitchFamily="34" charset="0"/>
                  </a:rPr>
                  <a:t>complete vehicles</a:t>
                </a:r>
                <a:r>
                  <a:rPr lang="ko-KR" altLang="en-US" sz="1100" dirty="0">
                    <a:solidFill>
                      <a:prstClr val="white"/>
                    </a:solidFill>
                    <a:latin typeface="현대산스 Head Bold" panose="020B0600000101010101" pitchFamily="50" charset="-127"/>
                    <a:ea typeface="현대산스 Head Bold" panose="020B0600000101010101" pitchFamily="50" charset="-127"/>
                    <a:cs typeface="현대산스 Text" panose="020B0604020202020204" pitchFamily="34" charset="0"/>
                  </a:rPr>
                  <a:t> </a:t>
                </a:r>
                <a:endParaRPr lang="en-US" altLang="ko-KR" sz="1100" dirty="0">
                  <a:solidFill>
                    <a:prstClr val="white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697149" y="5534153"/>
              <a:ext cx="633677" cy="803827"/>
              <a:chOff x="708723" y="5534153"/>
              <a:chExt cx="633677" cy="803827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8723" y="5704303"/>
                <a:ext cx="633677" cy="633677"/>
              </a:xfrm>
              <a:prstGeom prst="rect">
                <a:avLst/>
              </a:prstGeom>
            </p:spPr>
          </p:pic>
          <p:pic>
            <p:nvPicPr>
              <p:cNvPr id="125" name="그림 12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" r="-1736" b="46362"/>
              <a:stretch/>
            </p:blipFill>
            <p:spPr>
              <a:xfrm>
                <a:off x="1007530" y="5534153"/>
                <a:ext cx="36064" cy="240848"/>
              </a:xfrm>
              <a:prstGeom prst="rect">
                <a:avLst/>
              </a:prstGeom>
            </p:spPr>
          </p:pic>
        </p:grpSp>
      </p:grpSp>
      <p:grpSp>
        <p:nvGrpSpPr>
          <p:cNvPr id="10" name="그룹 9"/>
          <p:cNvGrpSpPr/>
          <p:nvPr/>
        </p:nvGrpSpPr>
        <p:grpSpPr>
          <a:xfrm>
            <a:off x="3108421" y="4929529"/>
            <a:ext cx="1937131" cy="1420296"/>
            <a:chOff x="1834369" y="4923514"/>
            <a:chExt cx="1937131" cy="1420296"/>
          </a:xfrm>
        </p:grpSpPr>
        <p:grpSp>
          <p:nvGrpSpPr>
            <p:cNvPr id="101" name="그룹 100"/>
            <p:cNvGrpSpPr/>
            <p:nvPr/>
          </p:nvGrpSpPr>
          <p:grpSpPr>
            <a:xfrm>
              <a:off x="1834369" y="4923514"/>
              <a:ext cx="1937131" cy="561084"/>
              <a:chOff x="2318625" y="2498564"/>
              <a:chExt cx="2442985" cy="992088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2363150" y="2837613"/>
                <a:ext cx="2398460" cy="653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800" b="1" dirty="0">
                    <a:solidFill>
                      <a:srgbClr val="FFF9B7"/>
                    </a:solidFill>
                    <a:ea typeface="현대산스 Head Light" panose="020B0600000101010101" pitchFamily="50" charset="-127"/>
                    <a:cs typeface="현대산스 Text Medium" charset="0"/>
                  </a:rPr>
                  <a:t>40.45</a:t>
                </a:r>
                <a:r>
                  <a:rPr lang="ko-KR" altLang="en-US" sz="1600" b="1" dirty="0">
                    <a:solidFill>
                      <a:schemeClr val="bg1"/>
                    </a:solidFill>
                    <a:ea typeface="현대산스 Head Light" panose="020B0600000101010101" pitchFamily="50" charset="-127"/>
                    <a:cs typeface="현대산스 Text Medium" charset="0"/>
                  </a:rPr>
                  <a:t> </a:t>
                </a:r>
                <a:r>
                  <a:rPr lang="en-US" altLang="ko-KR" sz="800" dirty="0">
                    <a:solidFill>
                      <a:schemeClr val="bg1"/>
                    </a:solidFill>
                    <a:ea typeface="Hyundai Sans Text Office" panose="020B0504040000000000" pitchFamily="34" charset="0"/>
                    <a:cs typeface="현대산스 Text" panose="020B0604020202020204" pitchFamily="34" charset="0"/>
                  </a:rPr>
                  <a:t>Million tons</a:t>
                </a:r>
                <a:endParaRPr lang="ko-KR" altLang="en-US" sz="800" dirty="0">
                  <a:solidFill>
                    <a:schemeClr val="bg1"/>
                  </a:solidFill>
                  <a:ea typeface="현대산스 Text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 flipH="1">
                <a:off x="2318625" y="2498564"/>
                <a:ext cx="2139877" cy="46256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lang="en-US" altLang="ko-KR" sz="1100" dirty="0">
                    <a:solidFill>
                      <a:schemeClr val="bg1"/>
                    </a:solidFill>
                    <a:latin typeface="현대산스 Head Bold" panose="020B0600000101010101" pitchFamily="50" charset="-127"/>
                    <a:ea typeface="현대산스 Head Bold" panose="020B0600000101010101" pitchFamily="50" charset="-127"/>
                    <a:cs typeface="현대산스 Text" panose="020B0604020202020204" pitchFamily="34" charset="0"/>
                  </a:rPr>
                  <a:t>Bulk Transportation</a:t>
                </a:r>
                <a:r>
                  <a:rPr lang="ko-KR" altLang="en-US" sz="1100" dirty="0">
                    <a:solidFill>
                      <a:prstClr val="white"/>
                    </a:solidFill>
                    <a:latin typeface="현대산스 Head Bold" panose="020B0600000101010101" pitchFamily="50" charset="-127"/>
                    <a:ea typeface="현대산스 Head Bold" panose="020B0600000101010101" pitchFamily="50" charset="-127"/>
                    <a:cs typeface="현대산스 Text" panose="020B0604020202020204" pitchFamily="34" charset="0"/>
                  </a:rPr>
                  <a:t> </a:t>
                </a:r>
                <a:endParaRPr lang="en-US" altLang="ko-KR" sz="1100" dirty="0">
                  <a:solidFill>
                    <a:prstClr val="white"/>
                  </a:solidFill>
                  <a:latin typeface="현대산스 Head Bold" panose="020B0600000101010101" pitchFamily="50" charset="-127"/>
                  <a:ea typeface="현대산스 Head Bold" panose="020B0600000101010101" pitchFamily="50" charset="-127"/>
                  <a:cs typeface="현대산스 Text" panose="020B0604020202020204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977521" y="5534154"/>
              <a:ext cx="636624" cy="809656"/>
              <a:chOff x="2056724" y="5534154"/>
              <a:chExt cx="636624" cy="809656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6724" y="5707186"/>
                <a:ext cx="636624" cy="636624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" r="-1736" b="46362"/>
              <a:stretch/>
            </p:blipFill>
            <p:spPr>
              <a:xfrm>
                <a:off x="2347960" y="5534154"/>
                <a:ext cx="36064" cy="240848"/>
              </a:xfrm>
              <a:prstGeom prst="rect">
                <a:avLst/>
              </a:prstGeom>
            </p:spPr>
          </p:pic>
        </p:grp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746601-D0E3-9F58-2A2D-455751FD2D0A}"/>
              </a:ext>
            </a:extLst>
          </p:cNvPr>
          <p:cNvSpPr/>
          <p:nvPr/>
        </p:nvSpPr>
        <p:spPr>
          <a:xfrm>
            <a:off x="4405634" y="6465807"/>
            <a:ext cx="1072555" cy="586396"/>
          </a:xfrm>
          <a:prstGeom prst="rect">
            <a:avLst/>
          </a:prstGeom>
          <a:solidFill>
            <a:schemeClr val="accent1">
              <a:lumMod val="50000"/>
              <a:alpha val="2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40440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9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현대산스 Text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현대산스 Tex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현대산스 Text"/>
        <a:font script="Hebr" typeface="현대산스 Tex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현대산스 Text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현대산스 Text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현대산스 Tex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현대산스 Text"/>
        <a:font script="Hebr" typeface="현대산스 Tex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현대산스 Text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현대산스 Text"/>
        <a:font script="Hebr" typeface="현대산스 Tex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현대산스 Tex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1B982F-CE2E-4BDB-8D0D-07BCF0DAD5AB}">
  <ds:schemaRefs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488A2F0-3A60-4B69-BB31-0368462848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5FA11D-E57B-40B0-A776-6F4F2B5A68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16208</TotalTime>
  <Words>2276</Words>
  <Application>Microsoft Office PowerPoint</Application>
  <PresentationFormat>사용자 지정</PresentationFormat>
  <Paragraphs>378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35" baseType="lpstr">
      <vt:lpstr>Hyundai Sans Head Office</vt:lpstr>
      <vt:lpstr>Hyundai Sans Text Office</vt:lpstr>
      <vt:lpstr>Microsoft GothicNeo</vt:lpstr>
      <vt:lpstr>noto</vt:lpstr>
      <vt:lpstr>맑은 고딕</vt:lpstr>
      <vt:lpstr>현대산스 Head</vt:lpstr>
      <vt:lpstr>현대산스 Head Bold</vt:lpstr>
      <vt:lpstr>현대산스 Text Light</vt:lpstr>
      <vt:lpstr>Wingdings</vt:lpstr>
      <vt:lpstr>나눔바른고딕</vt:lpstr>
      <vt:lpstr>타이포_팩토리 B</vt:lpstr>
      <vt:lpstr>현대산스 Head Light</vt:lpstr>
      <vt:lpstr>현대산스 Text</vt:lpstr>
      <vt:lpstr>현대산스 Text Bold</vt:lpstr>
      <vt:lpstr>현대산스 Text Medium</vt:lpstr>
      <vt:lpstr>현대하모니 B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Jeong-Won</cp:lastModifiedBy>
  <cp:revision>1664</cp:revision>
  <cp:lastPrinted>2020-04-27T01:52:29Z</cp:lastPrinted>
  <dcterms:created xsi:type="dcterms:W3CDTF">2017-06-18T11:29:55Z</dcterms:created>
  <dcterms:modified xsi:type="dcterms:W3CDTF">2023-06-13T00:40:45Z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3fda7ce-6156-4e79-840a-31239bced759_Enabled">
    <vt:lpwstr>true</vt:lpwstr>
  </property>
  <property fmtid="{D5CDD505-2E9C-101B-9397-08002B2CF9AE}" pid="3" name="MSIP_Label_33fda7ce-6156-4e79-840a-31239bced759_SetDate">
    <vt:lpwstr>2020-08-18T05:16:14Z</vt:lpwstr>
  </property>
  <property fmtid="{D5CDD505-2E9C-101B-9397-08002B2CF9AE}" pid="4" name="MSIP_Label_33fda7ce-6156-4e79-840a-31239bced759_Method">
    <vt:lpwstr>Privileged</vt:lpwstr>
  </property>
  <property fmtid="{D5CDD505-2E9C-101B-9397-08002B2CF9AE}" pid="5" name="MSIP_Label_33fda7ce-6156-4e79-840a-31239bced759_Name">
    <vt:lpwstr>일반문서(비암호화)</vt:lpwstr>
  </property>
  <property fmtid="{D5CDD505-2E9C-101B-9397-08002B2CF9AE}" pid="6" name="MSIP_Label_33fda7ce-6156-4e79-840a-31239bced759_SiteId">
    <vt:lpwstr>f9ac8ad9-9c79-4fb4-be57-986d607ad407</vt:lpwstr>
  </property>
  <property fmtid="{D5CDD505-2E9C-101B-9397-08002B2CF9AE}" pid="7" name="MSIP_Label_33fda7ce-6156-4e79-840a-31239bced759_ActionId">
    <vt:lpwstr>5adcdaa3-365e-4460-ad69-115b3e3f8015</vt:lpwstr>
  </property>
  <property fmtid="{D5CDD505-2E9C-101B-9397-08002B2CF9AE}" pid="8" name="MSIP_Label_33fda7ce-6156-4e79-840a-31239bced759_ContentBits">
    <vt:lpwstr>0</vt:lpwstr>
  </property>
</Properties>
</file>